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9" r:id="rId3"/>
    <p:sldId id="342" r:id="rId4"/>
    <p:sldId id="331" r:id="rId5"/>
    <p:sldId id="324" r:id="rId6"/>
    <p:sldId id="341" r:id="rId7"/>
    <p:sldId id="337" r:id="rId8"/>
    <p:sldId id="347" r:id="rId9"/>
    <p:sldId id="330" r:id="rId10"/>
    <p:sldId id="343" r:id="rId11"/>
    <p:sldId id="327" r:id="rId12"/>
    <p:sldId id="352" r:id="rId13"/>
    <p:sldId id="363" r:id="rId14"/>
    <p:sldId id="364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CC"/>
    <a:srgbClr val="8494A1"/>
    <a:srgbClr val="CDD2E1"/>
    <a:srgbClr val="DEE4E7"/>
    <a:srgbClr val="BEC7D0"/>
    <a:srgbClr val="8A208A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3" autoAdjust="0"/>
    <p:restoredTop sz="93895" autoAdjust="0"/>
  </p:normalViewPr>
  <p:slideViewPr>
    <p:cSldViewPr>
      <p:cViewPr>
        <p:scale>
          <a:sx n="100" d="100"/>
          <a:sy n="100" d="100"/>
        </p:scale>
        <p:origin x="-72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46A728-951A-49C8-903C-0CECFE402357}" type="datetimeFigureOut">
              <a:rPr lang="en-US"/>
              <a:pPr>
                <a:defRPr/>
              </a:pPr>
              <a:t>12/9/2014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7E1765-EF53-4347-B853-572853C8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9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FCEBFD-F15A-4AD5-B256-B36EA7424963}" type="datetimeFigureOut">
              <a:rPr lang="de-DE"/>
              <a:pPr>
                <a:defRPr/>
              </a:pPr>
              <a:t>09.12.2014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17E364-BE7D-4D27-8415-72842D984C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894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20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12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3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13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1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14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90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3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72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3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72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2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9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3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41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4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01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5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1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6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98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latin typeface="Calibri"/>
              </a:rPr>
              <a:t>9</a:t>
            </a:r>
            <a:endParaRPr lang="de-DE" altLang="de-DE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10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40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Calibri"/>
              </a:rPr>
              <a:t>11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16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bel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3240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ild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E60_LED6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2400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430588"/>
            <a:ext cx="32385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6400" y="2130425"/>
            <a:ext cx="4647600" cy="1108800"/>
          </a:xfrm>
        </p:spPr>
        <p:txBody>
          <a:bodyPr lIns="180000" tIns="0" anchor="b"/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6400" y="3416400"/>
            <a:ext cx="4647600" cy="1752600"/>
          </a:xfrm>
        </p:spPr>
        <p:txBody>
          <a:bodyPr lIns="180000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92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ld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f der gleichen Seite des Rechtecks liegende Ecken abrunden 4"/>
          <p:cNvSpPr/>
          <p:nvPr userDrawn="1"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HELLA_Logo_2D_CO_RGB_pp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400" indent="-266400">
              <a:spcBef>
                <a:spcPts val="1400"/>
              </a:spcBef>
              <a:spcAft>
                <a:spcPts val="600"/>
              </a:spcAft>
              <a:buSzPct val="90000"/>
              <a:buFont typeface="Wingdings" pitchFamily="2" charset="2"/>
              <a:buChar char=""/>
              <a:defRPr sz="1600"/>
            </a:lvl1pPr>
            <a:lvl2pPr marL="446400" indent="-176400">
              <a:spcBef>
                <a:spcPts val="800"/>
              </a:spcBef>
              <a:buFont typeface="Arial" pitchFamily="34" charset="0"/>
              <a:buChar char="•"/>
              <a:defRPr sz="1600"/>
            </a:lvl2pPr>
            <a:lvl3pPr marL="630000" indent="-187200">
              <a:spcBef>
                <a:spcPts val="800"/>
              </a:spcBef>
              <a:defRPr sz="1600"/>
            </a:lvl3pPr>
            <a:lvl4pPr marL="810000" indent="-180000">
              <a:spcBef>
                <a:spcPts val="800"/>
              </a:spcBef>
              <a:buFont typeface="Arial" pitchFamily="34" charset="0"/>
              <a:buChar char="•"/>
              <a:defRPr sz="1400"/>
            </a:lvl4pPr>
            <a:lvl5pPr marL="986400" indent="-176400">
              <a:spcBef>
                <a:spcPts val="800"/>
              </a:spcBef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 dirty="0" smtClean="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r>
              <a:rPr lang="en-US"/>
              <a:t>Title of presentation| Referee | Department | Lippstadt, June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0A873F60-A5CA-485C-9133-785F410DA71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3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ild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f der gleichen Seite des Rechtecks liegende Ecken abrunden 5"/>
          <p:cNvSpPr/>
          <p:nvPr userDrawn="1"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ELLA_Logo_2D_CO_RGB_pp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447200"/>
            <a:ext cx="3959992" cy="4870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447200"/>
            <a:ext cx="3959992" cy="4870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 dirty="0" smtClean="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r>
              <a:rPr lang="en-US"/>
              <a:t>Title of presentation| Referee | Department | Lippstadt, June 2011</a:t>
            </a: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1244B66F-24E5-48B7-93A7-6CD94DCD9C7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7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ild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f der gleichen Seite des Rechtecks liegende Ecken abrunden 7"/>
          <p:cNvSpPr/>
          <p:nvPr userDrawn="1"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ELLA_Logo_2D_CO_RGB_pp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447200"/>
            <a:ext cx="395999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2132856"/>
            <a:ext cx="3959992" cy="41851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447200"/>
            <a:ext cx="395999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3959992" cy="4185144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 dirty="0" smtClean="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r>
              <a:rPr lang="en-US"/>
              <a:t>Title of presentation| Referee | Department | Lippstadt, June 2011</a:t>
            </a:r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943AE2DF-CBFE-47FB-BC60-C2777266167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0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ild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f der gleichen Seite des Rechtecks liegende Ecken abrunden 3"/>
          <p:cNvSpPr/>
          <p:nvPr userDrawn="1"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HELLA_Logo_2D_CO_RGB_pp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 dirty="0" smtClean="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r>
              <a:rPr lang="en-US"/>
              <a:t>Title of presentation| Referee | Department | Lippstadt, June 2011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F797BF2D-2A39-4E1C-B659-FF6C1901A6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0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ld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497638"/>
            <a:ext cx="32400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f der gleichen Seite des Rechtecks liegende Ecken abrunden 2"/>
          <p:cNvSpPr/>
          <p:nvPr userDrawn="1"/>
        </p:nvSpPr>
        <p:spPr>
          <a:xfrm>
            <a:off x="538163" y="0"/>
            <a:ext cx="3240087" cy="179388"/>
          </a:xfrm>
          <a:prstGeom prst="round2SameRect">
            <a:avLst>
              <a:gd name="adj1" fmla="val 0"/>
              <a:gd name="adj2" fmla="val 42062"/>
            </a:avLst>
          </a:prstGeom>
          <a:gradFill flip="none" rotWithShape="0">
            <a:gsLst>
              <a:gs pos="40000">
                <a:srgbClr val="FFC828"/>
              </a:gs>
              <a:gs pos="100000">
                <a:srgbClr val="FFE393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41338" y="1244600"/>
            <a:ext cx="8062912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HELLA_Logo_2D_CO_RGB_pp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25" y="6450013"/>
            <a:ext cx="460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W_Footer_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700" b="1" dirty="0" smtClean="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r>
              <a:rPr lang="en-US"/>
              <a:t>Title of presentation| Referee | Department | Lippstadt, June 2011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2"/>
                </a:solidFill>
                <a:cs typeface="+mj-cs"/>
              </a:defRPr>
            </a:lvl1pPr>
          </a:lstStyle>
          <a:p>
            <a:pPr>
              <a:defRPr/>
            </a:pPr>
            <a:fld id="{644F97B1-BBF6-449F-B71F-CB6CF3679E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806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Title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1447800"/>
            <a:ext cx="80645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Level 1</a:t>
            </a:r>
          </a:p>
          <a:p>
            <a:pPr lvl="1"/>
            <a:r>
              <a:rPr lang="de-DE" altLang="de-DE" smtClean="0"/>
              <a:t>Level 2</a:t>
            </a:r>
          </a:p>
          <a:p>
            <a:pPr lvl="2"/>
            <a:r>
              <a:rPr lang="de-DE" altLang="de-DE" smtClean="0"/>
              <a:t>Level 3</a:t>
            </a:r>
          </a:p>
          <a:p>
            <a:pPr lvl="3"/>
            <a:r>
              <a:rPr lang="de-DE" altLang="de-DE" smtClean="0"/>
              <a:t>Level 4</a:t>
            </a:r>
          </a:p>
          <a:p>
            <a:pPr lvl="4"/>
            <a:r>
              <a:rPr lang="de-DE" altLang="de-DE" smtClean="0"/>
              <a:t>Level 5</a:t>
            </a:r>
          </a:p>
        </p:txBody>
      </p:sp>
      <p:sp>
        <p:nvSpPr>
          <p:cNvPr id="7" name="TW_Footer_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562725"/>
            <a:ext cx="4359275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18000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700" b="1" i="0" u="none" baseline="0" dirty="0" smtClean="0">
                <a:solidFill>
                  <a:schemeClr val="tx2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Název prezentace | Referent | Oddělení | Lippstadt, červen 2011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338" y="6551613"/>
            <a:ext cx="1058862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80000" tIns="0" rIns="0" bIns="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7A478E-CD57-4D83-9462-9E861D41E4E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5113" indent="-265113" algn="l" rtl="0" fontAlgn="base">
        <a:spcBef>
          <a:spcPts val="1400"/>
        </a:spcBef>
        <a:spcAft>
          <a:spcPts val="600"/>
        </a:spcAft>
        <a:buSzPct val="90000"/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6088" indent="-176213" algn="l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85738" algn="l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9625" indent="-179388" algn="l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5838" indent="-176213" algn="l" rtl="0" fontAlgn="base">
        <a:spcBef>
          <a:spcPts val="8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3956050" y="2130425"/>
            <a:ext cx="4648200" cy="1108075"/>
          </a:xfrm>
        </p:spPr>
        <p:txBody>
          <a:bodyPr/>
          <a:lstStyle/>
          <a:p>
            <a:r>
              <a:rPr lang="en-US" altLang="de-DE" smtClean="0">
                <a:latin typeface="Arial"/>
              </a:rPr>
              <a:t>HELLA VALUEFIT</a:t>
            </a:r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3956050" y="3416300"/>
            <a:ext cx="46482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 dirty="0" err="1" smtClean="0">
                <a:latin typeface="Arial"/>
              </a:rPr>
              <a:t>Kvalita</a:t>
            </a:r>
            <a:r>
              <a:rPr lang="en-US" altLang="de-DE" dirty="0" smtClean="0">
                <a:latin typeface="Arial"/>
              </a:rPr>
              <a:t> </a:t>
            </a:r>
            <a:r>
              <a:rPr lang="en-US" altLang="de-DE" dirty="0" err="1" smtClean="0">
                <a:latin typeface="Arial"/>
              </a:rPr>
              <a:t>odpovídající</a:t>
            </a:r>
            <a:r>
              <a:rPr lang="en-US" altLang="de-DE" dirty="0" smtClean="0">
                <a:latin typeface="Arial"/>
              </a:rPr>
              <a:t> </a:t>
            </a:r>
            <a:r>
              <a:rPr lang="en-US" altLang="de-DE" dirty="0" err="1" smtClean="0">
                <a:latin typeface="Arial"/>
              </a:rPr>
              <a:t>aktuální</a:t>
            </a:r>
            <a:r>
              <a:rPr lang="en-US" altLang="de-DE" dirty="0" smtClean="0">
                <a:latin typeface="Arial"/>
              </a:rPr>
              <a:t> </a:t>
            </a:r>
            <a:r>
              <a:rPr lang="en-US" altLang="de-DE" dirty="0" err="1" smtClean="0">
                <a:latin typeface="Arial"/>
              </a:rPr>
              <a:t>hodnotě</a:t>
            </a:r>
            <a:r>
              <a:rPr lang="en-US" altLang="de-DE" dirty="0" smtClean="0">
                <a:latin typeface="Arial"/>
              </a:rPr>
              <a:t> </a:t>
            </a:r>
            <a:r>
              <a:rPr lang="cs-CZ" altLang="de-DE" dirty="0" smtClean="0">
                <a:latin typeface="Arial"/>
              </a:rPr>
              <a:t>vozidla</a:t>
            </a:r>
            <a:endParaRPr lang="en-US" altLang="de-DE" dirty="0" smtClean="0">
              <a:latin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/>
          <p:cNvSpPr/>
          <p:nvPr/>
        </p:nvSpPr>
        <p:spPr>
          <a:xfrm>
            <a:off x="514350" y="2636838"/>
            <a:ext cx="1609725" cy="1938337"/>
          </a:xfrm>
          <a:prstGeom prst="rect">
            <a:avLst/>
          </a:prstGeom>
          <a:solidFill>
            <a:srgbClr val="DEE4E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"/>
              </a:rPr>
              <a:t>1</a:t>
            </a:r>
            <a:r>
              <a:rPr lang="cs-CZ" dirty="0" smtClean="0">
                <a:latin typeface="Arial"/>
              </a:rPr>
              <a:t>0</a:t>
            </a:r>
            <a:endParaRPr lang="de-DE" dirty="0">
              <a:latin typeface="Arial"/>
            </a:endParaRPr>
          </a:p>
        </p:txBody>
      </p:sp>
      <p:grpSp>
        <p:nvGrpSpPr>
          <p:cNvPr id="19461" name="Gruppieren 6"/>
          <p:cNvGrpSpPr>
            <a:grpSpLocks/>
          </p:cNvGrpSpPr>
          <p:nvPr/>
        </p:nvGrpSpPr>
        <p:grpSpPr bwMode="auto">
          <a:xfrm>
            <a:off x="522288" y="1400175"/>
            <a:ext cx="8075612" cy="3175000"/>
            <a:chOff x="1302901" y="1682495"/>
            <a:chExt cx="8075930" cy="3176017"/>
          </a:xfrm>
        </p:grpSpPr>
        <p:sp>
          <p:nvSpPr>
            <p:cNvPr id="19494" name="object 31"/>
            <p:cNvSpPr>
              <a:spLocks/>
            </p:cNvSpPr>
            <p:nvPr/>
          </p:nvSpPr>
          <p:spPr bwMode="auto">
            <a:xfrm>
              <a:off x="1302901" y="1682495"/>
              <a:ext cx="8075930" cy="466725"/>
            </a:xfrm>
            <a:custGeom>
              <a:avLst/>
              <a:gdLst>
                <a:gd name="T0" fmla="*/ 0 w 8075930"/>
                <a:gd name="T1" fmla="*/ 0 h 466725"/>
                <a:gd name="T2" fmla="*/ 0 w 8075930"/>
                <a:gd name="T3" fmla="*/ 466343 h 466725"/>
                <a:gd name="T4" fmla="*/ 8075675 w 8075930"/>
                <a:gd name="T5" fmla="*/ 466343 h 466725"/>
                <a:gd name="T6" fmla="*/ 8075675 w 8075930"/>
                <a:gd name="T7" fmla="*/ 0 h 466725"/>
                <a:gd name="T8" fmla="*/ 0 w 8075930"/>
                <a:gd name="T9" fmla="*/ 0 h 466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5930" h="466725">
                  <a:moveTo>
                    <a:pt x="0" y="0"/>
                  </a:moveTo>
                  <a:lnTo>
                    <a:pt x="0" y="466343"/>
                  </a:lnTo>
                  <a:lnTo>
                    <a:pt x="8075675" y="466343"/>
                  </a:lnTo>
                  <a:lnTo>
                    <a:pt x="8075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7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" name="object 71"/>
            <p:cNvSpPr txBox="1"/>
            <p:nvPr/>
          </p:nvSpPr>
          <p:spPr>
            <a:xfrm>
              <a:off x="2604702" y="1823828"/>
              <a:ext cx="6197844" cy="21596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spc="5" smtClean="0">
                  <a:solidFill>
                    <a:srgbClr val="FFFFFF"/>
                  </a:solidFill>
                  <a:latin typeface="Arial"/>
                  <a:cs typeface="Arial"/>
                </a:rPr>
                <a:t>Integrace druhé značky do sortimentu HELLA VALUEFIT</a:t>
              </a:r>
              <a:endParaRPr sz="14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19496" name="Gruppieren 9"/>
            <p:cNvGrpSpPr>
              <a:grpSpLocks/>
            </p:cNvGrpSpPr>
            <p:nvPr/>
          </p:nvGrpSpPr>
          <p:grpSpPr bwMode="auto">
            <a:xfrm>
              <a:off x="1310521" y="2294095"/>
              <a:ext cx="8022587" cy="2564417"/>
              <a:chOff x="1310521" y="2294095"/>
              <a:chExt cx="8022587" cy="2564417"/>
            </a:xfrm>
          </p:grpSpPr>
          <p:sp>
            <p:nvSpPr>
              <p:cNvPr id="11" name="object 6"/>
              <p:cNvSpPr txBox="1"/>
              <p:nvPr/>
            </p:nvSpPr>
            <p:spPr>
              <a:xfrm>
                <a:off x="1401330" y="3133935"/>
                <a:ext cx="1414518" cy="369450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200" b="1" spc="-5" smtClean="0">
                    <a:latin typeface="Arial"/>
                    <a:cs typeface="Arial"/>
                  </a:rPr>
                  <a:t>HELLA</a:t>
                </a:r>
                <a:endParaRPr sz="1200" b="1" dirty="0">
                  <a:latin typeface="Arial"/>
                  <a:cs typeface="Arial"/>
                </a:endParaRPr>
              </a:p>
              <a:p>
                <a:pPr marL="127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200" b="1" spc="-5" smtClean="0">
                    <a:latin typeface="Arial"/>
                    <a:cs typeface="Arial"/>
                  </a:rPr>
                  <a:t>Universal Products</a:t>
                </a:r>
                <a:endParaRPr sz="1200" b="1" dirty="0">
                  <a:latin typeface="Arial"/>
                  <a:cs typeface="Arial"/>
                </a:endParaRPr>
              </a:p>
            </p:txBody>
          </p:sp>
          <p:sp>
            <p:nvSpPr>
              <p:cNvPr id="13" name="object 8"/>
              <p:cNvSpPr txBox="1"/>
              <p:nvPr/>
            </p:nvSpPr>
            <p:spPr>
              <a:xfrm>
                <a:off x="1406092" y="4269361"/>
                <a:ext cx="806482" cy="554175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>
                <a:lvl1pPr marL="127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e-DE" altLang="de-DE" sz="1200" b="1" smtClean="0">
                    <a:latin typeface="Arial"/>
                  </a:rPr>
                  <a:t>BHS</a:t>
                </a:r>
                <a:endParaRPr lang="de-DE" altLang="de-DE" sz="1200" b="1">
                  <a:latin typeface="Arial"/>
                </a:endParaRPr>
              </a:p>
              <a:p>
                <a:r>
                  <a:rPr lang="de-DE" altLang="de-DE" sz="1200" b="1" smtClean="0">
                    <a:latin typeface="Arial"/>
                  </a:rPr>
                  <a:t>Alternative Range*</a:t>
                </a:r>
                <a:endParaRPr lang="de-DE" altLang="de-DE" sz="1200" b="1">
                  <a:latin typeface="Arial"/>
                </a:endParaRPr>
              </a:p>
            </p:txBody>
          </p:sp>
          <p:sp>
            <p:nvSpPr>
              <p:cNvPr id="19499" name="object 9"/>
              <p:cNvSpPr>
                <a:spLocks/>
              </p:cNvSpPr>
              <p:nvPr/>
            </p:nvSpPr>
            <p:spPr bwMode="auto">
              <a:xfrm>
                <a:off x="3037209" y="2294095"/>
                <a:ext cx="6295899" cy="573405"/>
              </a:xfrm>
              <a:custGeom>
                <a:avLst/>
                <a:gdLst>
                  <a:gd name="T0" fmla="*/ 0 w 6285230"/>
                  <a:gd name="T1" fmla="*/ 0 h 573405"/>
                  <a:gd name="T2" fmla="*/ 6285230 w 6285230"/>
                  <a:gd name="T3" fmla="*/ 573405 h 573405"/>
                </a:gdLst>
                <a:ahLst/>
                <a:cxnLst/>
                <a:rect l="T0" t="T1" r="T2" b="T3"/>
                <a:pathLst>
                  <a:path w="6285230" h="573405">
                    <a:moveTo>
                      <a:pt x="6284975" y="286511"/>
                    </a:moveTo>
                    <a:lnTo>
                      <a:pt x="6137147" y="0"/>
                    </a:lnTo>
                    <a:lnTo>
                      <a:pt x="0" y="0"/>
                    </a:lnTo>
                    <a:lnTo>
                      <a:pt x="0" y="573023"/>
                    </a:lnTo>
                    <a:lnTo>
                      <a:pt x="6137147" y="573023"/>
                    </a:lnTo>
                    <a:lnTo>
                      <a:pt x="6284975" y="286511"/>
                    </a:lnTo>
                    <a:close/>
                  </a:path>
                </a:pathLst>
              </a:custGeom>
              <a:solidFill>
                <a:srgbClr val="DE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e-DE" altLang="de-DE" smtClean="0">
                    <a:latin typeface="Calibri"/>
                  </a:rPr>
                  <a:t>         2014	      2015	                                 …..            2017</a:t>
                </a:r>
                <a:endParaRPr lang="de-DE" altLang="de-DE">
                  <a:latin typeface="Calibri"/>
                </a:endParaRPr>
              </a:p>
            </p:txBody>
          </p:sp>
          <p:sp>
            <p:nvSpPr>
              <p:cNvPr id="19500" name="object 54"/>
              <p:cNvSpPr>
                <a:spLocks noChangeArrowheads="1"/>
              </p:cNvSpPr>
              <p:nvPr/>
            </p:nvSpPr>
            <p:spPr bwMode="auto">
              <a:xfrm>
                <a:off x="2269114" y="3930396"/>
                <a:ext cx="559308" cy="184404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1" name="object 56"/>
              <p:cNvSpPr>
                <a:spLocks noChangeArrowheads="1"/>
              </p:cNvSpPr>
              <p:nvPr/>
            </p:nvSpPr>
            <p:spPr bwMode="auto">
              <a:xfrm>
                <a:off x="2269114" y="4430267"/>
                <a:ext cx="559308" cy="24231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9502" name="object 57"/>
              <p:cNvSpPr>
                <a:spLocks noChangeArrowheads="1"/>
              </p:cNvSpPr>
              <p:nvPr/>
            </p:nvSpPr>
            <p:spPr bwMode="auto">
              <a:xfrm>
                <a:off x="2389510" y="3128772"/>
                <a:ext cx="251459" cy="176784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" name="object 72"/>
              <p:cNvSpPr txBox="1"/>
              <p:nvPr/>
            </p:nvSpPr>
            <p:spPr>
              <a:xfrm>
                <a:off x="1406092" y="3748495"/>
                <a:ext cx="615974" cy="369450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>
                <a:lvl1pPr marL="127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e-DE" altLang="de-DE" sz="1200" b="1" smtClean="0">
                    <a:latin typeface="Arial"/>
                  </a:rPr>
                  <a:t>HELLA TiMEFiT</a:t>
                </a:r>
                <a:endParaRPr lang="de-DE" altLang="de-DE" sz="1200" b="1">
                  <a:latin typeface="Arial"/>
                </a:endParaRPr>
              </a:p>
            </p:txBody>
          </p:sp>
          <p:grpSp>
            <p:nvGrpSpPr>
              <p:cNvPr id="19504" name="Gruppieren 21"/>
              <p:cNvGrpSpPr>
                <a:grpSpLocks/>
              </p:cNvGrpSpPr>
              <p:nvPr/>
            </p:nvGrpSpPr>
            <p:grpSpPr bwMode="auto">
              <a:xfrm>
                <a:off x="1310521" y="2590800"/>
                <a:ext cx="7946263" cy="2267712"/>
                <a:chOff x="1310521" y="2590800"/>
                <a:chExt cx="7946263" cy="2267712"/>
              </a:xfrm>
            </p:grpSpPr>
            <p:sp>
              <p:nvSpPr>
                <p:cNvPr id="19505" name="object 11"/>
                <p:cNvSpPr>
                  <a:spLocks/>
                </p:cNvSpPr>
                <p:nvPr/>
              </p:nvSpPr>
              <p:spPr bwMode="auto">
                <a:xfrm>
                  <a:off x="6453255" y="2612135"/>
                  <a:ext cx="45719" cy="224637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1937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06" name="object 16"/>
                <p:cNvSpPr>
                  <a:spLocks/>
                </p:cNvSpPr>
                <p:nvPr/>
              </p:nvSpPr>
              <p:spPr bwMode="auto">
                <a:xfrm>
                  <a:off x="6237608" y="2619756"/>
                  <a:ext cx="45719" cy="223875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07" name="object 17"/>
                <p:cNvSpPr>
                  <a:spLocks/>
                </p:cNvSpPr>
                <p:nvPr/>
              </p:nvSpPr>
              <p:spPr bwMode="auto">
                <a:xfrm>
                  <a:off x="6021200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08" name="object 18"/>
                <p:cNvSpPr>
                  <a:spLocks/>
                </p:cNvSpPr>
                <p:nvPr/>
              </p:nvSpPr>
              <p:spPr bwMode="auto">
                <a:xfrm>
                  <a:off x="5589908" y="2619756"/>
                  <a:ext cx="45719" cy="223875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09" name="object 19"/>
                <p:cNvSpPr>
                  <a:spLocks/>
                </p:cNvSpPr>
                <p:nvPr/>
              </p:nvSpPr>
              <p:spPr bwMode="auto">
                <a:xfrm>
                  <a:off x="5373500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0" name="object 20"/>
                <p:cNvSpPr>
                  <a:spLocks/>
                </p:cNvSpPr>
                <p:nvPr/>
              </p:nvSpPr>
              <p:spPr bwMode="auto">
                <a:xfrm flipH="1">
                  <a:off x="5112137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1937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1" name="object 21"/>
                <p:cNvSpPr>
                  <a:spLocks/>
                </p:cNvSpPr>
                <p:nvPr/>
              </p:nvSpPr>
              <p:spPr bwMode="auto">
                <a:xfrm>
                  <a:off x="4942208" y="2612136"/>
                  <a:ext cx="45719" cy="224637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2" name="object 22"/>
                <p:cNvSpPr>
                  <a:spLocks/>
                </p:cNvSpPr>
                <p:nvPr/>
              </p:nvSpPr>
              <p:spPr bwMode="auto">
                <a:xfrm>
                  <a:off x="4725800" y="2621280"/>
                  <a:ext cx="45719" cy="2237232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3" name="object 24"/>
                <p:cNvSpPr>
                  <a:spLocks/>
                </p:cNvSpPr>
                <p:nvPr/>
              </p:nvSpPr>
              <p:spPr bwMode="auto">
                <a:xfrm>
                  <a:off x="4294508" y="2619756"/>
                  <a:ext cx="45719" cy="223875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4" name="object 25"/>
                <p:cNvSpPr>
                  <a:spLocks/>
                </p:cNvSpPr>
                <p:nvPr/>
              </p:nvSpPr>
              <p:spPr bwMode="auto">
                <a:xfrm>
                  <a:off x="4078100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5" name="object 26"/>
                <p:cNvSpPr>
                  <a:spLocks/>
                </p:cNvSpPr>
                <p:nvPr/>
              </p:nvSpPr>
              <p:spPr bwMode="auto">
                <a:xfrm>
                  <a:off x="3860931" y="2619756"/>
                  <a:ext cx="45719" cy="223875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1937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6" name="object 27"/>
                <p:cNvSpPr>
                  <a:spLocks/>
                </p:cNvSpPr>
                <p:nvPr/>
              </p:nvSpPr>
              <p:spPr bwMode="auto">
                <a:xfrm>
                  <a:off x="3645285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7" name="object 28"/>
                <p:cNvSpPr>
                  <a:spLocks/>
                </p:cNvSpPr>
                <p:nvPr/>
              </p:nvSpPr>
              <p:spPr bwMode="auto">
                <a:xfrm>
                  <a:off x="3428876" y="2619755"/>
                  <a:ext cx="45719" cy="2238757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8" name="object 29"/>
                <p:cNvSpPr>
                  <a:spLocks/>
                </p:cNvSpPr>
                <p:nvPr/>
              </p:nvSpPr>
              <p:spPr bwMode="auto">
                <a:xfrm>
                  <a:off x="3213230" y="2619756"/>
                  <a:ext cx="45719" cy="2238756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1937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19" name="object 30"/>
                <p:cNvSpPr>
                  <a:spLocks/>
                </p:cNvSpPr>
                <p:nvPr/>
              </p:nvSpPr>
              <p:spPr bwMode="auto">
                <a:xfrm>
                  <a:off x="1336429" y="4858511"/>
                  <a:ext cx="7920355" cy="0"/>
                </a:xfrm>
                <a:custGeom>
                  <a:avLst/>
                  <a:gdLst>
                    <a:gd name="T0" fmla="*/ 0 w 7920355"/>
                    <a:gd name="T1" fmla="*/ 7920224 w 792035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7920355">
                      <a:moveTo>
                        <a:pt x="0" y="0"/>
                      </a:moveTo>
                      <a:lnTo>
                        <a:pt x="7920224" y="0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0" name="object 33"/>
                <p:cNvSpPr>
                  <a:spLocks/>
                </p:cNvSpPr>
                <p:nvPr/>
              </p:nvSpPr>
              <p:spPr bwMode="auto">
                <a:xfrm>
                  <a:off x="1310521" y="4210811"/>
                  <a:ext cx="7919084" cy="0"/>
                </a:xfrm>
                <a:custGeom>
                  <a:avLst/>
                  <a:gdLst>
                    <a:gd name="T0" fmla="*/ 0 w 7919084"/>
                    <a:gd name="T1" fmla="*/ 7918700 w 791908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7919084">
                      <a:moveTo>
                        <a:pt x="0" y="0"/>
                      </a:moveTo>
                      <a:lnTo>
                        <a:pt x="7918700" y="0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1" name="object 34"/>
                <p:cNvSpPr>
                  <a:spLocks/>
                </p:cNvSpPr>
                <p:nvPr/>
              </p:nvSpPr>
              <p:spPr bwMode="auto">
                <a:xfrm>
                  <a:off x="1310521" y="3563111"/>
                  <a:ext cx="7919084" cy="0"/>
                </a:xfrm>
                <a:custGeom>
                  <a:avLst/>
                  <a:gdLst>
                    <a:gd name="T0" fmla="*/ 0 w 7919084"/>
                    <a:gd name="T1" fmla="*/ 7918700 w 791908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7919084">
                      <a:moveTo>
                        <a:pt x="0" y="0"/>
                      </a:moveTo>
                      <a:lnTo>
                        <a:pt x="7918700" y="0"/>
                      </a:lnTo>
                    </a:path>
                  </a:pathLst>
                </a:custGeom>
                <a:noFill/>
                <a:ln w="10413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2" name="object 35"/>
                <p:cNvSpPr>
                  <a:spLocks/>
                </p:cNvSpPr>
                <p:nvPr/>
              </p:nvSpPr>
              <p:spPr bwMode="auto">
                <a:xfrm>
                  <a:off x="5805555" y="2602992"/>
                  <a:ext cx="45719" cy="2255520"/>
                </a:xfrm>
                <a:custGeom>
                  <a:avLst/>
                  <a:gdLst>
                    <a:gd name="T0" fmla="*/ 0 w 45719"/>
                    <a:gd name="T1" fmla="*/ 0 h 3688079"/>
                    <a:gd name="T2" fmla="*/ 0 w 45719"/>
                    <a:gd name="T3" fmla="*/ 3688079 h 3688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719" h="3688079">
                      <a:moveTo>
                        <a:pt x="0" y="0"/>
                      </a:moveTo>
                      <a:lnTo>
                        <a:pt x="0" y="3688079"/>
                      </a:lnTo>
                    </a:path>
                  </a:pathLst>
                </a:custGeom>
                <a:noFill/>
                <a:ln w="11937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3" name="object 37"/>
                <p:cNvSpPr>
                  <a:spLocks/>
                </p:cNvSpPr>
                <p:nvPr/>
              </p:nvSpPr>
              <p:spPr bwMode="auto">
                <a:xfrm>
                  <a:off x="3037209" y="2590800"/>
                  <a:ext cx="1450975" cy="2267711"/>
                </a:xfrm>
                <a:custGeom>
                  <a:avLst/>
                  <a:gdLst>
                    <a:gd name="T0" fmla="*/ 1450847 w 1450975"/>
                    <a:gd name="T1" fmla="*/ 3887723 h 3889375"/>
                    <a:gd name="T2" fmla="*/ 1450847 w 1450975"/>
                    <a:gd name="T3" fmla="*/ 3047 h 3889375"/>
                    <a:gd name="T4" fmla="*/ 1447799 w 1450975"/>
                    <a:gd name="T5" fmla="*/ 0 h 3889375"/>
                    <a:gd name="T6" fmla="*/ 1523 w 1450975"/>
                    <a:gd name="T7" fmla="*/ 0 h 3889375"/>
                    <a:gd name="T8" fmla="*/ 0 w 1450975"/>
                    <a:gd name="T9" fmla="*/ 3047 h 3889375"/>
                    <a:gd name="T10" fmla="*/ 0 w 1450975"/>
                    <a:gd name="T11" fmla="*/ 3887723 h 3889375"/>
                    <a:gd name="T12" fmla="*/ 1523 w 1450975"/>
                    <a:gd name="T13" fmla="*/ 3889247 h 3889375"/>
                    <a:gd name="T14" fmla="*/ 4571 w 1450975"/>
                    <a:gd name="T15" fmla="*/ 3889247 h 3889375"/>
                    <a:gd name="T16" fmla="*/ 4571 w 1450975"/>
                    <a:gd name="T17" fmla="*/ 10667 h 3889375"/>
                    <a:gd name="T18" fmla="*/ 9143 w 1450975"/>
                    <a:gd name="T19" fmla="*/ 4571 h 3889375"/>
                    <a:gd name="T20" fmla="*/ 9143 w 1450975"/>
                    <a:gd name="T21" fmla="*/ 10667 h 3889375"/>
                    <a:gd name="T22" fmla="*/ 1440179 w 1450975"/>
                    <a:gd name="T23" fmla="*/ 10667 h 3889375"/>
                    <a:gd name="T24" fmla="*/ 1440179 w 1450975"/>
                    <a:gd name="T25" fmla="*/ 4571 h 3889375"/>
                    <a:gd name="T26" fmla="*/ 1444751 w 1450975"/>
                    <a:gd name="T27" fmla="*/ 10667 h 3889375"/>
                    <a:gd name="T28" fmla="*/ 1444751 w 1450975"/>
                    <a:gd name="T29" fmla="*/ 3889247 h 3889375"/>
                    <a:gd name="T30" fmla="*/ 1447799 w 1450975"/>
                    <a:gd name="T31" fmla="*/ 3889247 h 3889375"/>
                    <a:gd name="T32" fmla="*/ 1450847 w 1450975"/>
                    <a:gd name="T33" fmla="*/ 3887723 h 3889375"/>
                    <a:gd name="T34" fmla="*/ 9143 w 1450975"/>
                    <a:gd name="T35" fmla="*/ 10667 h 3889375"/>
                    <a:gd name="T36" fmla="*/ 9143 w 1450975"/>
                    <a:gd name="T37" fmla="*/ 4571 h 3889375"/>
                    <a:gd name="T38" fmla="*/ 4571 w 1450975"/>
                    <a:gd name="T39" fmla="*/ 10667 h 3889375"/>
                    <a:gd name="T40" fmla="*/ 9143 w 1450975"/>
                    <a:gd name="T41" fmla="*/ 10667 h 3889375"/>
                    <a:gd name="T42" fmla="*/ 9143 w 1450975"/>
                    <a:gd name="T43" fmla="*/ 3880103 h 3889375"/>
                    <a:gd name="T44" fmla="*/ 9143 w 1450975"/>
                    <a:gd name="T45" fmla="*/ 10667 h 3889375"/>
                    <a:gd name="T46" fmla="*/ 4571 w 1450975"/>
                    <a:gd name="T47" fmla="*/ 10667 h 3889375"/>
                    <a:gd name="T48" fmla="*/ 4571 w 1450975"/>
                    <a:gd name="T49" fmla="*/ 3880103 h 3889375"/>
                    <a:gd name="T50" fmla="*/ 9143 w 1450975"/>
                    <a:gd name="T51" fmla="*/ 3880103 h 3889375"/>
                    <a:gd name="T52" fmla="*/ 1444751 w 1450975"/>
                    <a:gd name="T53" fmla="*/ 3880103 h 3889375"/>
                    <a:gd name="T54" fmla="*/ 4571 w 1450975"/>
                    <a:gd name="T55" fmla="*/ 3880103 h 3889375"/>
                    <a:gd name="T56" fmla="*/ 9143 w 1450975"/>
                    <a:gd name="T57" fmla="*/ 3884675 h 3889375"/>
                    <a:gd name="T58" fmla="*/ 9143 w 1450975"/>
                    <a:gd name="T59" fmla="*/ 3889247 h 3889375"/>
                    <a:gd name="T60" fmla="*/ 1440179 w 1450975"/>
                    <a:gd name="T61" fmla="*/ 3889247 h 3889375"/>
                    <a:gd name="T62" fmla="*/ 1440179 w 1450975"/>
                    <a:gd name="T63" fmla="*/ 3884675 h 3889375"/>
                    <a:gd name="T64" fmla="*/ 1444751 w 1450975"/>
                    <a:gd name="T65" fmla="*/ 3880103 h 3889375"/>
                    <a:gd name="T66" fmla="*/ 9143 w 1450975"/>
                    <a:gd name="T67" fmla="*/ 3889247 h 3889375"/>
                    <a:gd name="T68" fmla="*/ 9143 w 1450975"/>
                    <a:gd name="T69" fmla="*/ 3884675 h 3889375"/>
                    <a:gd name="T70" fmla="*/ 4571 w 1450975"/>
                    <a:gd name="T71" fmla="*/ 3880103 h 3889375"/>
                    <a:gd name="T72" fmla="*/ 4571 w 1450975"/>
                    <a:gd name="T73" fmla="*/ 3889247 h 3889375"/>
                    <a:gd name="T74" fmla="*/ 9143 w 1450975"/>
                    <a:gd name="T75" fmla="*/ 3889247 h 3889375"/>
                    <a:gd name="T76" fmla="*/ 1444751 w 1450975"/>
                    <a:gd name="T77" fmla="*/ 10667 h 3889375"/>
                    <a:gd name="T78" fmla="*/ 1440179 w 1450975"/>
                    <a:gd name="T79" fmla="*/ 4571 h 3889375"/>
                    <a:gd name="T80" fmla="*/ 1440179 w 1450975"/>
                    <a:gd name="T81" fmla="*/ 10667 h 3889375"/>
                    <a:gd name="T82" fmla="*/ 1444751 w 1450975"/>
                    <a:gd name="T83" fmla="*/ 10667 h 3889375"/>
                    <a:gd name="T84" fmla="*/ 1444751 w 1450975"/>
                    <a:gd name="T85" fmla="*/ 3880103 h 3889375"/>
                    <a:gd name="T86" fmla="*/ 1444751 w 1450975"/>
                    <a:gd name="T87" fmla="*/ 10667 h 3889375"/>
                    <a:gd name="T88" fmla="*/ 1440179 w 1450975"/>
                    <a:gd name="T89" fmla="*/ 10667 h 3889375"/>
                    <a:gd name="T90" fmla="*/ 1440179 w 1450975"/>
                    <a:gd name="T91" fmla="*/ 3880103 h 3889375"/>
                    <a:gd name="T92" fmla="*/ 1444751 w 1450975"/>
                    <a:gd name="T93" fmla="*/ 3880103 h 3889375"/>
                    <a:gd name="T94" fmla="*/ 1444751 w 1450975"/>
                    <a:gd name="T95" fmla="*/ 3889247 h 3889375"/>
                    <a:gd name="T96" fmla="*/ 1444751 w 1450975"/>
                    <a:gd name="T97" fmla="*/ 3880103 h 3889375"/>
                    <a:gd name="T98" fmla="*/ 1440179 w 1450975"/>
                    <a:gd name="T99" fmla="*/ 3884675 h 3889375"/>
                    <a:gd name="T100" fmla="*/ 1440179 w 1450975"/>
                    <a:gd name="T101" fmla="*/ 3889247 h 3889375"/>
                    <a:gd name="T102" fmla="*/ 1444751 w 1450975"/>
                    <a:gd name="T103" fmla="*/ 3889247 h 3889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50975" h="3889375">
                      <a:moveTo>
                        <a:pt x="1450847" y="3887723"/>
                      </a:moveTo>
                      <a:lnTo>
                        <a:pt x="1450847" y="3047"/>
                      </a:lnTo>
                      <a:lnTo>
                        <a:pt x="1447799" y="0"/>
                      </a:lnTo>
                      <a:lnTo>
                        <a:pt x="1523" y="0"/>
                      </a:lnTo>
                      <a:lnTo>
                        <a:pt x="0" y="3047"/>
                      </a:lnTo>
                      <a:lnTo>
                        <a:pt x="0" y="3887723"/>
                      </a:lnTo>
                      <a:lnTo>
                        <a:pt x="1523" y="3889247"/>
                      </a:lnTo>
                      <a:lnTo>
                        <a:pt x="4571" y="3889247"/>
                      </a:lnTo>
                      <a:lnTo>
                        <a:pt x="4571" y="10667"/>
                      </a:lnTo>
                      <a:lnTo>
                        <a:pt x="9143" y="4571"/>
                      </a:lnTo>
                      <a:lnTo>
                        <a:pt x="9143" y="10667"/>
                      </a:lnTo>
                      <a:lnTo>
                        <a:pt x="1440179" y="10667"/>
                      </a:lnTo>
                      <a:lnTo>
                        <a:pt x="1440179" y="4571"/>
                      </a:lnTo>
                      <a:lnTo>
                        <a:pt x="1444751" y="10667"/>
                      </a:lnTo>
                      <a:lnTo>
                        <a:pt x="1444751" y="3889247"/>
                      </a:lnTo>
                      <a:lnTo>
                        <a:pt x="1447799" y="3889247"/>
                      </a:lnTo>
                      <a:lnTo>
                        <a:pt x="1450847" y="3887723"/>
                      </a:lnTo>
                      <a:close/>
                    </a:path>
                    <a:path w="1450975" h="3889375">
                      <a:moveTo>
                        <a:pt x="9143" y="10667"/>
                      </a:moveTo>
                      <a:lnTo>
                        <a:pt x="9143" y="4571"/>
                      </a:lnTo>
                      <a:lnTo>
                        <a:pt x="4571" y="10667"/>
                      </a:lnTo>
                      <a:lnTo>
                        <a:pt x="9143" y="10667"/>
                      </a:lnTo>
                      <a:close/>
                    </a:path>
                    <a:path w="1450975" h="3889375">
                      <a:moveTo>
                        <a:pt x="9143" y="3880103"/>
                      </a:moveTo>
                      <a:lnTo>
                        <a:pt x="9143" y="10667"/>
                      </a:lnTo>
                      <a:lnTo>
                        <a:pt x="4571" y="10667"/>
                      </a:lnTo>
                      <a:lnTo>
                        <a:pt x="4571" y="3880103"/>
                      </a:lnTo>
                      <a:lnTo>
                        <a:pt x="9143" y="3880103"/>
                      </a:lnTo>
                      <a:close/>
                    </a:path>
                    <a:path w="1450975" h="3889375">
                      <a:moveTo>
                        <a:pt x="1444751" y="3880103"/>
                      </a:moveTo>
                      <a:lnTo>
                        <a:pt x="4571" y="3880103"/>
                      </a:lnTo>
                      <a:lnTo>
                        <a:pt x="9143" y="3884675"/>
                      </a:lnTo>
                      <a:lnTo>
                        <a:pt x="9143" y="3889247"/>
                      </a:lnTo>
                      <a:lnTo>
                        <a:pt x="1440179" y="3889247"/>
                      </a:lnTo>
                      <a:lnTo>
                        <a:pt x="1440179" y="3884675"/>
                      </a:lnTo>
                      <a:lnTo>
                        <a:pt x="1444751" y="3880103"/>
                      </a:lnTo>
                      <a:close/>
                    </a:path>
                    <a:path w="1450975" h="3889375">
                      <a:moveTo>
                        <a:pt x="9143" y="3889247"/>
                      </a:moveTo>
                      <a:lnTo>
                        <a:pt x="9143" y="3884675"/>
                      </a:lnTo>
                      <a:lnTo>
                        <a:pt x="4571" y="3880103"/>
                      </a:lnTo>
                      <a:lnTo>
                        <a:pt x="4571" y="3889247"/>
                      </a:lnTo>
                      <a:lnTo>
                        <a:pt x="9143" y="3889247"/>
                      </a:lnTo>
                      <a:close/>
                    </a:path>
                    <a:path w="1450975" h="3889375">
                      <a:moveTo>
                        <a:pt x="1444751" y="10667"/>
                      </a:moveTo>
                      <a:lnTo>
                        <a:pt x="1440179" y="4571"/>
                      </a:lnTo>
                      <a:lnTo>
                        <a:pt x="1440179" y="10667"/>
                      </a:lnTo>
                      <a:lnTo>
                        <a:pt x="1444751" y="10667"/>
                      </a:lnTo>
                      <a:close/>
                    </a:path>
                    <a:path w="1450975" h="3889375">
                      <a:moveTo>
                        <a:pt x="1444751" y="3880103"/>
                      </a:moveTo>
                      <a:lnTo>
                        <a:pt x="1444751" y="10667"/>
                      </a:lnTo>
                      <a:lnTo>
                        <a:pt x="1440179" y="10667"/>
                      </a:lnTo>
                      <a:lnTo>
                        <a:pt x="1440179" y="3880103"/>
                      </a:lnTo>
                      <a:lnTo>
                        <a:pt x="1444751" y="3880103"/>
                      </a:lnTo>
                      <a:close/>
                    </a:path>
                    <a:path w="1450975" h="3889375">
                      <a:moveTo>
                        <a:pt x="1444751" y="3889247"/>
                      </a:moveTo>
                      <a:lnTo>
                        <a:pt x="1444751" y="3880103"/>
                      </a:lnTo>
                      <a:lnTo>
                        <a:pt x="1440179" y="3884675"/>
                      </a:lnTo>
                      <a:lnTo>
                        <a:pt x="1440179" y="3889247"/>
                      </a:lnTo>
                      <a:lnTo>
                        <a:pt x="1444751" y="3889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4" name="object 38"/>
                <p:cNvSpPr>
                  <a:spLocks/>
                </p:cNvSpPr>
                <p:nvPr/>
              </p:nvSpPr>
              <p:spPr bwMode="auto">
                <a:xfrm>
                  <a:off x="4477389" y="2590800"/>
                  <a:ext cx="2603500" cy="2267711"/>
                </a:xfrm>
                <a:custGeom>
                  <a:avLst/>
                  <a:gdLst>
                    <a:gd name="T0" fmla="*/ 2602991 w 2603500"/>
                    <a:gd name="T1" fmla="*/ 3887723 h 3889375"/>
                    <a:gd name="T2" fmla="*/ 2602991 w 2603500"/>
                    <a:gd name="T3" fmla="*/ 3047 h 3889375"/>
                    <a:gd name="T4" fmla="*/ 2601467 w 2603500"/>
                    <a:gd name="T5" fmla="*/ 0 h 3889375"/>
                    <a:gd name="T6" fmla="*/ 1523 w 2603500"/>
                    <a:gd name="T7" fmla="*/ 0 h 3889375"/>
                    <a:gd name="T8" fmla="*/ 0 w 2603500"/>
                    <a:gd name="T9" fmla="*/ 3047 h 3889375"/>
                    <a:gd name="T10" fmla="*/ 0 w 2603500"/>
                    <a:gd name="T11" fmla="*/ 3887723 h 3889375"/>
                    <a:gd name="T12" fmla="*/ 1523 w 2603500"/>
                    <a:gd name="T13" fmla="*/ 3889247 h 3889375"/>
                    <a:gd name="T14" fmla="*/ 4571 w 2603500"/>
                    <a:gd name="T15" fmla="*/ 3889247 h 3889375"/>
                    <a:gd name="T16" fmla="*/ 4571 w 2603500"/>
                    <a:gd name="T17" fmla="*/ 10667 h 3889375"/>
                    <a:gd name="T18" fmla="*/ 9143 w 2603500"/>
                    <a:gd name="T19" fmla="*/ 4571 h 3889375"/>
                    <a:gd name="T20" fmla="*/ 9143 w 2603500"/>
                    <a:gd name="T21" fmla="*/ 10667 h 3889375"/>
                    <a:gd name="T22" fmla="*/ 2593847 w 2603500"/>
                    <a:gd name="T23" fmla="*/ 10667 h 3889375"/>
                    <a:gd name="T24" fmla="*/ 2593847 w 2603500"/>
                    <a:gd name="T25" fmla="*/ 4571 h 3889375"/>
                    <a:gd name="T26" fmla="*/ 2598419 w 2603500"/>
                    <a:gd name="T27" fmla="*/ 10667 h 3889375"/>
                    <a:gd name="T28" fmla="*/ 2598419 w 2603500"/>
                    <a:gd name="T29" fmla="*/ 3889247 h 3889375"/>
                    <a:gd name="T30" fmla="*/ 2601467 w 2603500"/>
                    <a:gd name="T31" fmla="*/ 3889247 h 3889375"/>
                    <a:gd name="T32" fmla="*/ 2602991 w 2603500"/>
                    <a:gd name="T33" fmla="*/ 3887723 h 3889375"/>
                    <a:gd name="T34" fmla="*/ 9143 w 2603500"/>
                    <a:gd name="T35" fmla="*/ 10667 h 3889375"/>
                    <a:gd name="T36" fmla="*/ 9143 w 2603500"/>
                    <a:gd name="T37" fmla="*/ 4571 h 3889375"/>
                    <a:gd name="T38" fmla="*/ 4571 w 2603500"/>
                    <a:gd name="T39" fmla="*/ 10667 h 3889375"/>
                    <a:gd name="T40" fmla="*/ 9143 w 2603500"/>
                    <a:gd name="T41" fmla="*/ 10667 h 3889375"/>
                    <a:gd name="T42" fmla="*/ 9143 w 2603500"/>
                    <a:gd name="T43" fmla="*/ 3880103 h 3889375"/>
                    <a:gd name="T44" fmla="*/ 9143 w 2603500"/>
                    <a:gd name="T45" fmla="*/ 10667 h 3889375"/>
                    <a:gd name="T46" fmla="*/ 4571 w 2603500"/>
                    <a:gd name="T47" fmla="*/ 10667 h 3889375"/>
                    <a:gd name="T48" fmla="*/ 4571 w 2603500"/>
                    <a:gd name="T49" fmla="*/ 3880103 h 3889375"/>
                    <a:gd name="T50" fmla="*/ 9143 w 2603500"/>
                    <a:gd name="T51" fmla="*/ 3880103 h 3889375"/>
                    <a:gd name="T52" fmla="*/ 2598419 w 2603500"/>
                    <a:gd name="T53" fmla="*/ 3880103 h 3889375"/>
                    <a:gd name="T54" fmla="*/ 4571 w 2603500"/>
                    <a:gd name="T55" fmla="*/ 3880103 h 3889375"/>
                    <a:gd name="T56" fmla="*/ 9143 w 2603500"/>
                    <a:gd name="T57" fmla="*/ 3884675 h 3889375"/>
                    <a:gd name="T58" fmla="*/ 9143 w 2603500"/>
                    <a:gd name="T59" fmla="*/ 3889247 h 3889375"/>
                    <a:gd name="T60" fmla="*/ 2593847 w 2603500"/>
                    <a:gd name="T61" fmla="*/ 3889247 h 3889375"/>
                    <a:gd name="T62" fmla="*/ 2593847 w 2603500"/>
                    <a:gd name="T63" fmla="*/ 3884675 h 3889375"/>
                    <a:gd name="T64" fmla="*/ 2598419 w 2603500"/>
                    <a:gd name="T65" fmla="*/ 3880103 h 3889375"/>
                    <a:gd name="T66" fmla="*/ 9143 w 2603500"/>
                    <a:gd name="T67" fmla="*/ 3889247 h 3889375"/>
                    <a:gd name="T68" fmla="*/ 9143 w 2603500"/>
                    <a:gd name="T69" fmla="*/ 3884675 h 3889375"/>
                    <a:gd name="T70" fmla="*/ 4571 w 2603500"/>
                    <a:gd name="T71" fmla="*/ 3880103 h 3889375"/>
                    <a:gd name="T72" fmla="*/ 4571 w 2603500"/>
                    <a:gd name="T73" fmla="*/ 3889247 h 3889375"/>
                    <a:gd name="T74" fmla="*/ 9143 w 2603500"/>
                    <a:gd name="T75" fmla="*/ 3889247 h 3889375"/>
                    <a:gd name="T76" fmla="*/ 2598419 w 2603500"/>
                    <a:gd name="T77" fmla="*/ 10667 h 3889375"/>
                    <a:gd name="T78" fmla="*/ 2593847 w 2603500"/>
                    <a:gd name="T79" fmla="*/ 4571 h 3889375"/>
                    <a:gd name="T80" fmla="*/ 2593847 w 2603500"/>
                    <a:gd name="T81" fmla="*/ 10667 h 3889375"/>
                    <a:gd name="T82" fmla="*/ 2598419 w 2603500"/>
                    <a:gd name="T83" fmla="*/ 10667 h 3889375"/>
                    <a:gd name="T84" fmla="*/ 2598419 w 2603500"/>
                    <a:gd name="T85" fmla="*/ 3880103 h 3889375"/>
                    <a:gd name="T86" fmla="*/ 2598419 w 2603500"/>
                    <a:gd name="T87" fmla="*/ 10667 h 3889375"/>
                    <a:gd name="T88" fmla="*/ 2593847 w 2603500"/>
                    <a:gd name="T89" fmla="*/ 10667 h 3889375"/>
                    <a:gd name="T90" fmla="*/ 2593847 w 2603500"/>
                    <a:gd name="T91" fmla="*/ 3880103 h 3889375"/>
                    <a:gd name="T92" fmla="*/ 2598419 w 2603500"/>
                    <a:gd name="T93" fmla="*/ 3880103 h 3889375"/>
                    <a:gd name="T94" fmla="*/ 2598419 w 2603500"/>
                    <a:gd name="T95" fmla="*/ 3889247 h 3889375"/>
                    <a:gd name="T96" fmla="*/ 2598419 w 2603500"/>
                    <a:gd name="T97" fmla="*/ 3880103 h 3889375"/>
                    <a:gd name="T98" fmla="*/ 2593847 w 2603500"/>
                    <a:gd name="T99" fmla="*/ 3884675 h 3889375"/>
                    <a:gd name="T100" fmla="*/ 2593847 w 2603500"/>
                    <a:gd name="T101" fmla="*/ 3889247 h 3889375"/>
                    <a:gd name="T102" fmla="*/ 2598419 w 2603500"/>
                    <a:gd name="T103" fmla="*/ 3889247 h 3889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03500" h="3889375">
                      <a:moveTo>
                        <a:pt x="2602991" y="3887723"/>
                      </a:moveTo>
                      <a:lnTo>
                        <a:pt x="2602991" y="3047"/>
                      </a:lnTo>
                      <a:lnTo>
                        <a:pt x="2601467" y="0"/>
                      </a:lnTo>
                      <a:lnTo>
                        <a:pt x="1523" y="0"/>
                      </a:lnTo>
                      <a:lnTo>
                        <a:pt x="0" y="3047"/>
                      </a:lnTo>
                      <a:lnTo>
                        <a:pt x="0" y="3887723"/>
                      </a:lnTo>
                      <a:lnTo>
                        <a:pt x="1523" y="3889247"/>
                      </a:lnTo>
                      <a:lnTo>
                        <a:pt x="4571" y="3889247"/>
                      </a:lnTo>
                      <a:lnTo>
                        <a:pt x="4571" y="10667"/>
                      </a:lnTo>
                      <a:lnTo>
                        <a:pt x="9143" y="4571"/>
                      </a:lnTo>
                      <a:lnTo>
                        <a:pt x="9143" y="10667"/>
                      </a:lnTo>
                      <a:lnTo>
                        <a:pt x="2593847" y="10667"/>
                      </a:lnTo>
                      <a:lnTo>
                        <a:pt x="2593847" y="4571"/>
                      </a:lnTo>
                      <a:lnTo>
                        <a:pt x="2598419" y="10667"/>
                      </a:lnTo>
                      <a:lnTo>
                        <a:pt x="2598419" y="3889247"/>
                      </a:lnTo>
                      <a:lnTo>
                        <a:pt x="2601467" y="3889247"/>
                      </a:lnTo>
                      <a:lnTo>
                        <a:pt x="2602991" y="3887723"/>
                      </a:lnTo>
                      <a:close/>
                    </a:path>
                    <a:path w="2603500" h="3889375">
                      <a:moveTo>
                        <a:pt x="9143" y="10667"/>
                      </a:moveTo>
                      <a:lnTo>
                        <a:pt x="9143" y="4571"/>
                      </a:lnTo>
                      <a:lnTo>
                        <a:pt x="4571" y="10667"/>
                      </a:lnTo>
                      <a:lnTo>
                        <a:pt x="9143" y="10667"/>
                      </a:lnTo>
                      <a:close/>
                    </a:path>
                    <a:path w="2603500" h="3889375">
                      <a:moveTo>
                        <a:pt x="9143" y="3880103"/>
                      </a:moveTo>
                      <a:lnTo>
                        <a:pt x="9143" y="10667"/>
                      </a:lnTo>
                      <a:lnTo>
                        <a:pt x="4571" y="10667"/>
                      </a:lnTo>
                      <a:lnTo>
                        <a:pt x="4571" y="3880103"/>
                      </a:lnTo>
                      <a:lnTo>
                        <a:pt x="9143" y="3880103"/>
                      </a:lnTo>
                      <a:close/>
                    </a:path>
                    <a:path w="2603500" h="3889375">
                      <a:moveTo>
                        <a:pt x="2598419" y="3880103"/>
                      </a:moveTo>
                      <a:lnTo>
                        <a:pt x="4571" y="3880103"/>
                      </a:lnTo>
                      <a:lnTo>
                        <a:pt x="9143" y="3884675"/>
                      </a:lnTo>
                      <a:lnTo>
                        <a:pt x="9143" y="3889247"/>
                      </a:lnTo>
                      <a:lnTo>
                        <a:pt x="2593847" y="3889247"/>
                      </a:lnTo>
                      <a:lnTo>
                        <a:pt x="2593847" y="3884675"/>
                      </a:lnTo>
                      <a:lnTo>
                        <a:pt x="2598419" y="3880103"/>
                      </a:lnTo>
                      <a:close/>
                    </a:path>
                    <a:path w="2603500" h="3889375">
                      <a:moveTo>
                        <a:pt x="9143" y="3889247"/>
                      </a:moveTo>
                      <a:lnTo>
                        <a:pt x="9143" y="3884675"/>
                      </a:lnTo>
                      <a:lnTo>
                        <a:pt x="4571" y="3880103"/>
                      </a:lnTo>
                      <a:lnTo>
                        <a:pt x="4571" y="3889247"/>
                      </a:lnTo>
                      <a:lnTo>
                        <a:pt x="9143" y="3889247"/>
                      </a:lnTo>
                      <a:close/>
                    </a:path>
                    <a:path w="2603500" h="3889375">
                      <a:moveTo>
                        <a:pt x="2598419" y="10667"/>
                      </a:moveTo>
                      <a:lnTo>
                        <a:pt x="2593847" y="4571"/>
                      </a:lnTo>
                      <a:lnTo>
                        <a:pt x="2593847" y="10667"/>
                      </a:lnTo>
                      <a:lnTo>
                        <a:pt x="2598419" y="10667"/>
                      </a:lnTo>
                      <a:close/>
                    </a:path>
                    <a:path w="2603500" h="3889375">
                      <a:moveTo>
                        <a:pt x="2598419" y="3880103"/>
                      </a:moveTo>
                      <a:lnTo>
                        <a:pt x="2598419" y="10667"/>
                      </a:lnTo>
                      <a:lnTo>
                        <a:pt x="2593847" y="10667"/>
                      </a:lnTo>
                      <a:lnTo>
                        <a:pt x="2593847" y="3880103"/>
                      </a:lnTo>
                      <a:lnTo>
                        <a:pt x="2598419" y="3880103"/>
                      </a:lnTo>
                      <a:close/>
                    </a:path>
                    <a:path w="2603500" h="3889375">
                      <a:moveTo>
                        <a:pt x="2598419" y="3889247"/>
                      </a:moveTo>
                      <a:lnTo>
                        <a:pt x="2598419" y="3880103"/>
                      </a:lnTo>
                      <a:lnTo>
                        <a:pt x="2593847" y="3884675"/>
                      </a:lnTo>
                      <a:lnTo>
                        <a:pt x="2593847" y="3889247"/>
                      </a:lnTo>
                      <a:lnTo>
                        <a:pt x="2598419" y="3889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9525" name="object 47"/>
                <p:cNvSpPr>
                  <a:spLocks/>
                </p:cNvSpPr>
                <p:nvPr/>
              </p:nvSpPr>
              <p:spPr bwMode="auto">
                <a:xfrm>
                  <a:off x="8150229" y="2590800"/>
                  <a:ext cx="1079500" cy="2267711"/>
                </a:xfrm>
                <a:custGeom>
                  <a:avLst/>
                  <a:gdLst>
                    <a:gd name="T0" fmla="*/ 1078991 w 1079500"/>
                    <a:gd name="T1" fmla="*/ 3854195 h 3857625"/>
                    <a:gd name="T2" fmla="*/ 1078991 w 1079500"/>
                    <a:gd name="T3" fmla="*/ 3047 h 3857625"/>
                    <a:gd name="T4" fmla="*/ 1077467 w 1079500"/>
                    <a:gd name="T5" fmla="*/ 0 h 3857625"/>
                    <a:gd name="T6" fmla="*/ 1523 w 1079500"/>
                    <a:gd name="T7" fmla="*/ 0 h 3857625"/>
                    <a:gd name="T8" fmla="*/ 0 w 1079500"/>
                    <a:gd name="T9" fmla="*/ 3047 h 3857625"/>
                    <a:gd name="T10" fmla="*/ 0 w 1079500"/>
                    <a:gd name="T11" fmla="*/ 3854195 h 3857625"/>
                    <a:gd name="T12" fmla="*/ 1523 w 1079500"/>
                    <a:gd name="T13" fmla="*/ 3857243 h 3857625"/>
                    <a:gd name="T14" fmla="*/ 4571 w 1079500"/>
                    <a:gd name="T15" fmla="*/ 3857243 h 3857625"/>
                    <a:gd name="T16" fmla="*/ 4571 w 1079500"/>
                    <a:gd name="T17" fmla="*/ 10667 h 3857625"/>
                    <a:gd name="T18" fmla="*/ 9143 w 1079500"/>
                    <a:gd name="T19" fmla="*/ 4571 h 3857625"/>
                    <a:gd name="T20" fmla="*/ 9143 w 1079500"/>
                    <a:gd name="T21" fmla="*/ 10667 h 3857625"/>
                    <a:gd name="T22" fmla="*/ 1069847 w 1079500"/>
                    <a:gd name="T23" fmla="*/ 10667 h 3857625"/>
                    <a:gd name="T24" fmla="*/ 1069847 w 1079500"/>
                    <a:gd name="T25" fmla="*/ 4571 h 3857625"/>
                    <a:gd name="T26" fmla="*/ 1074419 w 1079500"/>
                    <a:gd name="T27" fmla="*/ 10667 h 3857625"/>
                    <a:gd name="T28" fmla="*/ 1074419 w 1079500"/>
                    <a:gd name="T29" fmla="*/ 3857243 h 3857625"/>
                    <a:gd name="T30" fmla="*/ 1077467 w 1079500"/>
                    <a:gd name="T31" fmla="*/ 3857243 h 3857625"/>
                    <a:gd name="T32" fmla="*/ 1078991 w 1079500"/>
                    <a:gd name="T33" fmla="*/ 3854195 h 3857625"/>
                    <a:gd name="T34" fmla="*/ 9143 w 1079500"/>
                    <a:gd name="T35" fmla="*/ 10667 h 3857625"/>
                    <a:gd name="T36" fmla="*/ 9143 w 1079500"/>
                    <a:gd name="T37" fmla="*/ 4571 h 3857625"/>
                    <a:gd name="T38" fmla="*/ 4571 w 1079500"/>
                    <a:gd name="T39" fmla="*/ 10667 h 3857625"/>
                    <a:gd name="T40" fmla="*/ 9143 w 1079500"/>
                    <a:gd name="T41" fmla="*/ 10667 h 3857625"/>
                    <a:gd name="T42" fmla="*/ 9143 w 1079500"/>
                    <a:gd name="T43" fmla="*/ 3846575 h 3857625"/>
                    <a:gd name="T44" fmla="*/ 9143 w 1079500"/>
                    <a:gd name="T45" fmla="*/ 10667 h 3857625"/>
                    <a:gd name="T46" fmla="*/ 4571 w 1079500"/>
                    <a:gd name="T47" fmla="*/ 10667 h 3857625"/>
                    <a:gd name="T48" fmla="*/ 4571 w 1079500"/>
                    <a:gd name="T49" fmla="*/ 3846575 h 3857625"/>
                    <a:gd name="T50" fmla="*/ 9143 w 1079500"/>
                    <a:gd name="T51" fmla="*/ 3846575 h 3857625"/>
                    <a:gd name="T52" fmla="*/ 1074419 w 1079500"/>
                    <a:gd name="T53" fmla="*/ 3846575 h 3857625"/>
                    <a:gd name="T54" fmla="*/ 4571 w 1079500"/>
                    <a:gd name="T55" fmla="*/ 3846575 h 3857625"/>
                    <a:gd name="T56" fmla="*/ 9143 w 1079500"/>
                    <a:gd name="T57" fmla="*/ 3851147 h 3857625"/>
                    <a:gd name="T58" fmla="*/ 9143 w 1079500"/>
                    <a:gd name="T59" fmla="*/ 3857243 h 3857625"/>
                    <a:gd name="T60" fmla="*/ 1069847 w 1079500"/>
                    <a:gd name="T61" fmla="*/ 3857243 h 3857625"/>
                    <a:gd name="T62" fmla="*/ 1069847 w 1079500"/>
                    <a:gd name="T63" fmla="*/ 3851147 h 3857625"/>
                    <a:gd name="T64" fmla="*/ 1074419 w 1079500"/>
                    <a:gd name="T65" fmla="*/ 3846575 h 3857625"/>
                    <a:gd name="T66" fmla="*/ 9143 w 1079500"/>
                    <a:gd name="T67" fmla="*/ 3857243 h 3857625"/>
                    <a:gd name="T68" fmla="*/ 9143 w 1079500"/>
                    <a:gd name="T69" fmla="*/ 3851147 h 3857625"/>
                    <a:gd name="T70" fmla="*/ 4571 w 1079500"/>
                    <a:gd name="T71" fmla="*/ 3846575 h 3857625"/>
                    <a:gd name="T72" fmla="*/ 4571 w 1079500"/>
                    <a:gd name="T73" fmla="*/ 3857243 h 3857625"/>
                    <a:gd name="T74" fmla="*/ 9143 w 1079500"/>
                    <a:gd name="T75" fmla="*/ 3857243 h 3857625"/>
                    <a:gd name="T76" fmla="*/ 1074419 w 1079500"/>
                    <a:gd name="T77" fmla="*/ 10667 h 3857625"/>
                    <a:gd name="T78" fmla="*/ 1069847 w 1079500"/>
                    <a:gd name="T79" fmla="*/ 4571 h 3857625"/>
                    <a:gd name="T80" fmla="*/ 1069847 w 1079500"/>
                    <a:gd name="T81" fmla="*/ 10667 h 3857625"/>
                    <a:gd name="T82" fmla="*/ 1074419 w 1079500"/>
                    <a:gd name="T83" fmla="*/ 10667 h 3857625"/>
                    <a:gd name="T84" fmla="*/ 1074419 w 1079500"/>
                    <a:gd name="T85" fmla="*/ 3846575 h 3857625"/>
                    <a:gd name="T86" fmla="*/ 1074419 w 1079500"/>
                    <a:gd name="T87" fmla="*/ 10667 h 3857625"/>
                    <a:gd name="T88" fmla="*/ 1069847 w 1079500"/>
                    <a:gd name="T89" fmla="*/ 10667 h 3857625"/>
                    <a:gd name="T90" fmla="*/ 1069847 w 1079500"/>
                    <a:gd name="T91" fmla="*/ 3846575 h 3857625"/>
                    <a:gd name="T92" fmla="*/ 1074419 w 1079500"/>
                    <a:gd name="T93" fmla="*/ 3846575 h 3857625"/>
                    <a:gd name="T94" fmla="*/ 1074419 w 1079500"/>
                    <a:gd name="T95" fmla="*/ 3857243 h 3857625"/>
                    <a:gd name="T96" fmla="*/ 1074419 w 1079500"/>
                    <a:gd name="T97" fmla="*/ 3846575 h 3857625"/>
                    <a:gd name="T98" fmla="*/ 1069847 w 1079500"/>
                    <a:gd name="T99" fmla="*/ 3851147 h 3857625"/>
                    <a:gd name="T100" fmla="*/ 1069847 w 1079500"/>
                    <a:gd name="T101" fmla="*/ 3857243 h 3857625"/>
                    <a:gd name="T102" fmla="*/ 1074419 w 1079500"/>
                    <a:gd name="T103" fmla="*/ 3857243 h 3857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79500" h="3857625">
                      <a:moveTo>
                        <a:pt x="1078991" y="3854195"/>
                      </a:moveTo>
                      <a:lnTo>
                        <a:pt x="1078991" y="3047"/>
                      </a:lnTo>
                      <a:lnTo>
                        <a:pt x="1077467" y="0"/>
                      </a:lnTo>
                      <a:lnTo>
                        <a:pt x="1523" y="0"/>
                      </a:lnTo>
                      <a:lnTo>
                        <a:pt x="0" y="3047"/>
                      </a:lnTo>
                      <a:lnTo>
                        <a:pt x="0" y="3854195"/>
                      </a:lnTo>
                      <a:lnTo>
                        <a:pt x="1523" y="3857243"/>
                      </a:lnTo>
                      <a:lnTo>
                        <a:pt x="4571" y="3857243"/>
                      </a:lnTo>
                      <a:lnTo>
                        <a:pt x="4571" y="10667"/>
                      </a:lnTo>
                      <a:lnTo>
                        <a:pt x="9143" y="4571"/>
                      </a:lnTo>
                      <a:lnTo>
                        <a:pt x="9143" y="10667"/>
                      </a:lnTo>
                      <a:lnTo>
                        <a:pt x="1069847" y="10667"/>
                      </a:lnTo>
                      <a:lnTo>
                        <a:pt x="1069847" y="4571"/>
                      </a:lnTo>
                      <a:lnTo>
                        <a:pt x="1074419" y="10667"/>
                      </a:lnTo>
                      <a:lnTo>
                        <a:pt x="1074419" y="3857243"/>
                      </a:lnTo>
                      <a:lnTo>
                        <a:pt x="1077467" y="3857243"/>
                      </a:lnTo>
                      <a:lnTo>
                        <a:pt x="1078991" y="3854195"/>
                      </a:lnTo>
                      <a:close/>
                    </a:path>
                    <a:path w="1079500" h="3857625">
                      <a:moveTo>
                        <a:pt x="9143" y="10667"/>
                      </a:moveTo>
                      <a:lnTo>
                        <a:pt x="9143" y="4571"/>
                      </a:lnTo>
                      <a:lnTo>
                        <a:pt x="4571" y="10667"/>
                      </a:lnTo>
                      <a:lnTo>
                        <a:pt x="9143" y="10667"/>
                      </a:lnTo>
                      <a:close/>
                    </a:path>
                    <a:path w="1079500" h="3857625">
                      <a:moveTo>
                        <a:pt x="9143" y="3846575"/>
                      </a:moveTo>
                      <a:lnTo>
                        <a:pt x="9143" y="10667"/>
                      </a:lnTo>
                      <a:lnTo>
                        <a:pt x="4571" y="10667"/>
                      </a:lnTo>
                      <a:lnTo>
                        <a:pt x="4571" y="3846575"/>
                      </a:lnTo>
                      <a:lnTo>
                        <a:pt x="9143" y="3846575"/>
                      </a:lnTo>
                      <a:close/>
                    </a:path>
                    <a:path w="1079500" h="3857625">
                      <a:moveTo>
                        <a:pt x="1074419" y="3846575"/>
                      </a:moveTo>
                      <a:lnTo>
                        <a:pt x="4571" y="3846575"/>
                      </a:lnTo>
                      <a:lnTo>
                        <a:pt x="9143" y="3851147"/>
                      </a:lnTo>
                      <a:lnTo>
                        <a:pt x="9143" y="3857243"/>
                      </a:lnTo>
                      <a:lnTo>
                        <a:pt x="1069847" y="3857243"/>
                      </a:lnTo>
                      <a:lnTo>
                        <a:pt x="1069847" y="3851147"/>
                      </a:lnTo>
                      <a:lnTo>
                        <a:pt x="1074419" y="3846575"/>
                      </a:lnTo>
                      <a:close/>
                    </a:path>
                    <a:path w="1079500" h="3857625">
                      <a:moveTo>
                        <a:pt x="9143" y="3857243"/>
                      </a:moveTo>
                      <a:lnTo>
                        <a:pt x="9143" y="3851147"/>
                      </a:lnTo>
                      <a:lnTo>
                        <a:pt x="4571" y="3846575"/>
                      </a:lnTo>
                      <a:lnTo>
                        <a:pt x="4571" y="3857243"/>
                      </a:lnTo>
                      <a:lnTo>
                        <a:pt x="9143" y="3857243"/>
                      </a:lnTo>
                      <a:close/>
                    </a:path>
                    <a:path w="1079500" h="3857625">
                      <a:moveTo>
                        <a:pt x="1074419" y="10667"/>
                      </a:moveTo>
                      <a:lnTo>
                        <a:pt x="1069847" y="4571"/>
                      </a:lnTo>
                      <a:lnTo>
                        <a:pt x="1069847" y="10667"/>
                      </a:lnTo>
                      <a:lnTo>
                        <a:pt x="1074419" y="10667"/>
                      </a:lnTo>
                      <a:close/>
                    </a:path>
                    <a:path w="1079500" h="3857625">
                      <a:moveTo>
                        <a:pt x="1074419" y="3846575"/>
                      </a:moveTo>
                      <a:lnTo>
                        <a:pt x="1074419" y="10667"/>
                      </a:lnTo>
                      <a:lnTo>
                        <a:pt x="1069847" y="10667"/>
                      </a:lnTo>
                      <a:lnTo>
                        <a:pt x="1069847" y="3846575"/>
                      </a:lnTo>
                      <a:lnTo>
                        <a:pt x="1074419" y="3846575"/>
                      </a:lnTo>
                      <a:close/>
                    </a:path>
                    <a:path w="1079500" h="3857625">
                      <a:moveTo>
                        <a:pt x="1074419" y="3857243"/>
                      </a:moveTo>
                      <a:lnTo>
                        <a:pt x="1074419" y="3846575"/>
                      </a:lnTo>
                      <a:lnTo>
                        <a:pt x="1069847" y="3851147"/>
                      </a:lnTo>
                      <a:lnTo>
                        <a:pt x="1069847" y="3857243"/>
                      </a:lnTo>
                      <a:lnTo>
                        <a:pt x="1074419" y="3857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9462" name="Textfeld 56"/>
          <p:cNvSpPr txBox="1">
            <a:spLocks noChangeArrowheads="1"/>
          </p:cNvSpPr>
          <p:nvPr/>
        </p:nvSpPr>
        <p:spPr bwMode="auto">
          <a:xfrm>
            <a:off x="2266950" y="2376488"/>
            <a:ext cx="68770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100" smtClean="0">
                <a:latin typeface="Arial"/>
              </a:rPr>
              <a:t> 6    7   8    9  10  11 12  1    2    3    4   5    6    7   8    9  10  11 12                               1    2   3    4   5	</a:t>
            </a:r>
            <a:endParaRPr lang="de-DE" altLang="de-DE" sz="1100">
              <a:latin typeface="Arial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522288" y="1990725"/>
            <a:ext cx="1601787" cy="593725"/>
          </a:xfrm>
          <a:prstGeom prst="rect">
            <a:avLst/>
          </a:prstGeom>
          <a:solidFill>
            <a:srgbClr val="DEE4E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smtClean="0">
                <a:solidFill>
                  <a:schemeClr val="tx1"/>
                </a:solidFill>
                <a:latin typeface="Calibri"/>
              </a:rPr>
              <a:t>                              </a:t>
            </a:r>
            <a:r>
              <a:rPr lang="de-DE" sz="1000" b="1" smtClean="0">
                <a:solidFill>
                  <a:schemeClr val="tx1"/>
                </a:solidFill>
                <a:latin typeface="Arial"/>
              </a:rPr>
              <a:t>Rok  </a:t>
            </a:r>
            <a:endParaRPr lang="de-DE" sz="10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	  Měsíc</a:t>
            </a:r>
            <a:endParaRPr lang="de-DE" sz="10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smtClean="0">
                <a:solidFill>
                  <a:schemeClr val="tx1"/>
                </a:solidFill>
                <a:latin typeface="Calibri"/>
              </a:rPr>
              <a:t>Značka</a:t>
            </a:r>
            <a:endParaRPr lang="de-DE" sz="1000" b="1" dirty="0">
              <a:solidFill>
                <a:schemeClr val="tx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61" name="Gerade Verbindung 60"/>
          <p:cNvCxnSpPr/>
          <p:nvPr/>
        </p:nvCxnSpPr>
        <p:spPr>
          <a:xfrm>
            <a:off x="522288" y="2011363"/>
            <a:ext cx="1601787" cy="573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object 48"/>
          <p:cNvSpPr>
            <a:spLocks/>
          </p:cNvSpPr>
          <p:nvPr/>
        </p:nvSpPr>
        <p:spPr bwMode="auto">
          <a:xfrm>
            <a:off x="2967038" y="2857500"/>
            <a:ext cx="696912" cy="177800"/>
          </a:xfrm>
          <a:custGeom>
            <a:avLst/>
            <a:gdLst>
              <a:gd name="T0" fmla="*/ 696467 w 696595"/>
              <a:gd name="T1" fmla="*/ 88391 h 178435"/>
              <a:gd name="T2" fmla="*/ 431291 w 696595"/>
              <a:gd name="T3" fmla="*/ 0 h 178435"/>
              <a:gd name="T4" fmla="*/ 0 w 696595"/>
              <a:gd name="T5" fmla="*/ 0 h 178435"/>
              <a:gd name="T6" fmla="*/ 0 w 696595"/>
              <a:gd name="T7" fmla="*/ 178307 h 178435"/>
              <a:gd name="T8" fmla="*/ 431291 w 696595"/>
              <a:gd name="T9" fmla="*/ 178307 h 178435"/>
              <a:gd name="T10" fmla="*/ 696467 w 696595"/>
              <a:gd name="T11" fmla="*/ 88391 h 178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6595" h="178435">
                <a:moveTo>
                  <a:pt x="696467" y="88391"/>
                </a:moveTo>
                <a:lnTo>
                  <a:pt x="431291" y="0"/>
                </a:lnTo>
                <a:lnTo>
                  <a:pt x="0" y="0"/>
                </a:lnTo>
                <a:lnTo>
                  <a:pt x="0" y="178307"/>
                </a:lnTo>
                <a:lnTo>
                  <a:pt x="431291" y="178307"/>
                </a:lnTo>
                <a:lnTo>
                  <a:pt x="696467" y="88391"/>
                </a:lnTo>
                <a:close/>
              </a:path>
            </a:pathLst>
          </a:custGeom>
          <a:solidFill>
            <a:srgbClr val="0E2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66" name="object 58"/>
          <p:cNvSpPr>
            <a:spLocks/>
          </p:cNvSpPr>
          <p:nvPr/>
        </p:nvSpPr>
        <p:spPr bwMode="auto">
          <a:xfrm>
            <a:off x="4368800" y="2852738"/>
            <a:ext cx="696913" cy="179387"/>
          </a:xfrm>
          <a:custGeom>
            <a:avLst/>
            <a:gdLst>
              <a:gd name="T0" fmla="*/ 696467 w 696595"/>
              <a:gd name="T1" fmla="*/ 88391 h 178435"/>
              <a:gd name="T2" fmla="*/ 431291 w 696595"/>
              <a:gd name="T3" fmla="*/ 0 h 178435"/>
              <a:gd name="T4" fmla="*/ 0 w 696595"/>
              <a:gd name="T5" fmla="*/ 0 h 178435"/>
              <a:gd name="T6" fmla="*/ 0 w 696595"/>
              <a:gd name="T7" fmla="*/ 178307 h 178435"/>
              <a:gd name="T8" fmla="*/ 431291 w 696595"/>
              <a:gd name="T9" fmla="*/ 178307 h 178435"/>
              <a:gd name="T10" fmla="*/ 696467 w 696595"/>
              <a:gd name="T11" fmla="*/ 88391 h 178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6595" h="178435">
                <a:moveTo>
                  <a:pt x="696467" y="88391"/>
                </a:moveTo>
                <a:lnTo>
                  <a:pt x="431291" y="0"/>
                </a:lnTo>
                <a:lnTo>
                  <a:pt x="0" y="0"/>
                </a:lnTo>
                <a:lnTo>
                  <a:pt x="0" y="178307"/>
                </a:lnTo>
                <a:lnTo>
                  <a:pt x="431291" y="178307"/>
                </a:lnTo>
                <a:lnTo>
                  <a:pt x="696467" y="88391"/>
                </a:lnTo>
                <a:close/>
              </a:path>
            </a:pathLst>
          </a:custGeom>
          <a:solidFill>
            <a:srgbClr val="0E2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67" name="object 59"/>
          <p:cNvSpPr>
            <a:spLocks/>
          </p:cNvSpPr>
          <p:nvPr/>
        </p:nvSpPr>
        <p:spPr bwMode="auto">
          <a:xfrm>
            <a:off x="5675313" y="2852738"/>
            <a:ext cx="696912" cy="177800"/>
          </a:xfrm>
          <a:custGeom>
            <a:avLst/>
            <a:gdLst>
              <a:gd name="T0" fmla="*/ 696467 w 696595"/>
              <a:gd name="T1" fmla="*/ 88391 h 177164"/>
              <a:gd name="T2" fmla="*/ 429767 w 696595"/>
              <a:gd name="T3" fmla="*/ 0 h 177164"/>
              <a:gd name="T4" fmla="*/ 0 w 696595"/>
              <a:gd name="T5" fmla="*/ 0 h 177164"/>
              <a:gd name="T6" fmla="*/ 0 w 696595"/>
              <a:gd name="T7" fmla="*/ 176783 h 177164"/>
              <a:gd name="T8" fmla="*/ 429767 w 696595"/>
              <a:gd name="T9" fmla="*/ 176783 h 177164"/>
              <a:gd name="T10" fmla="*/ 696467 w 696595"/>
              <a:gd name="T11" fmla="*/ 88391 h 177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6595" h="177164">
                <a:moveTo>
                  <a:pt x="696467" y="88391"/>
                </a:moveTo>
                <a:lnTo>
                  <a:pt x="429767" y="0"/>
                </a:lnTo>
                <a:lnTo>
                  <a:pt x="0" y="0"/>
                </a:lnTo>
                <a:lnTo>
                  <a:pt x="0" y="176783"/>
                </a:lnTo>
                <a:lnTo>
                  <a:pt x="429767" y="176783"/>
                </a:lnTo>
                <a:lnTo>
                  <a:pt x="696467" y="88391"/>
                </a:lnTo>
                <a:close/>
              </a:path>
            </a:pathLst>
          </a:custGeom>
          <a:solidFill>
            <a:srgbClr val="0E2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68" name="object 49"/>
          <p:cNvSpPr>
            <a:spLocks/>
          </p:cNvSpPr>
          <p:nvPr/>
        </p:nvSpPr>
        <p:spPr bwMode="auto">
          <a:xfrm>
            <a:off x="4826000" y="3609975"/>
            <a:ext cx="1416050" cy="179388"/>
          </a:xfrm>
          <a:custGeom>
            <a:avLst/>
            <a:gdLst>
              <a:gd name="T0" fmla="*/ 1415795 w 1416050"/>
              <a:gd name="T1" fmla="*/ 88391 h 178435"/>
              <a:gd name="T2" fmla="*/ 1150619 w 1416050"/>
              <a:gd name="T3" fmla="*/ 0 h 178435"/>
              <a:gd name="T4" fmla="*/ 0 w 1416050"/>
              <a:gd name="T5" fmla="*/ 0 h 178435"/>
              <a:gd name="T6" fmla="*/ 0 w 1416050"/>
              <a:gd name="T7" fmla="*/ 178307 h 178435"/>
              <a:gd name="T8" fmla="*/ 1150619 w 1416050"/>
              <a:gd name="T9" fmla="*/ 178307 h 178435"/>
              <a:gd name="T10" fmla="*/ 1415795 w 1416050"/>
              <a:gd name="T11" fmla="*/ 88391 h 178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6050" h="178435">
                <a:moveTo>
                  <a:pt x="1415795" y="88391"/>
                </a:moveTo>
                <a:lnTo>
                  <a:pt x="1150619" y="0"/>
                </a:lnTo>
                <a:lnTo>
                  <a:pt x="0" y="0"/>
                </a:lnTo>
                <a:lnTo>
                  <a:pt x="0" y="178307"/>
                </a:lnTo>
                <a:lnTo>
                  <a:pt x="1150619" y="178307"/>
                </a:lnTo>
                <a:lnTo>
                  <a:pt x="1415795" y="88391"/>
                </a:lnTo>
                <a:close/>
              </a:path>
            </a:pathLst>
          </a:custGeom>
          <a:solidFill>
            <a:srgbClr val="0E2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69" name="object 63"/>
          <p:cNvSpPr>
            <a:spLocks/>
          </p:cNvSpPr>
          <p:nvPr/>
        </p:nvSpPr>
        <p:spPr bwMode="auto">
          <a:xfrm>
            <a:off x="2278063" y="3619500"/>
            <a:ext cx="2555875" cy="169863"/>
          </a:xfrm>
          <a:custGeom>
            <a:avLst/>
            <a:gdLst>
              <a:gd name="T0" fmla="*/ 2555747 w 2555875"/>
              <a:gd name="T1" fmla="*/ 83819 h 169545"/>
              <a:gd name="T2" fmla="*/ 2302763 w 2555875"/>
              <a:gd name="T3" fmla="*/ 0 h 169545"/>
              <a:gd name="T4" fmla="*/ 0 w 2555875"/>
              <a:gd name="T5" fmla="*/ 0 h 169545"/>
              <a:gd name="T6" fmla="*/ 0 w 2555875"/>
              <a:gd name="T7" fmla="*/ 169163 h 169545"/>
              <a:gd name="T8" fmla="*/ 2302763 w 2555875"/>
              <a:gd name="T9" fmla="*/ 169163 h 169545"/>
              <a:gd name="T10" fmla="*/ 2555747 w 2555875"/>
              <a:gd name="T11" fmla="*/ 83819 h 169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5875" h="169545">
                <a:moveTo>
                  <a:pt x="2555747" y="83819"/>
                </a:moveTo>
                <a:lnTo>
                  <a:pt x="2302763" y="0"/>
                </a:lnTo>
                <a:lnTo>
                  <a:pt x="0" y="0"/>
                </a:lnTo>
                <a:lnTo>
                  <a:pt x="0" y="169163"/>
                </a:lnTo>
                <a:lnTo>
                  <a:pt x="2302763" y="169163"/>
                </a:lnTo>
                <a:lnTo>
                  <a:pt x="2555747" y="83819"/>
                </a:lnTo>
                <a:close/>
              </a:path>
            </a:pathLst>
          </a:custGeom>
          <a:solidFill>
            <a:srgbClr val="D6D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8" name="object 78"/>
          <p:cNvSpPr txBox="1"/>
          <p:nvPr/>
        </p:nvSpPr>
        <p:spPr>
          <a:xfrm>
            <a:off x="4848225" y="3357564"/>
            <a:ext cx="175736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err="1" smtClean="0">
                <a:latin typeface="Arial"/>
                <a:cs typeface="Arial"/>
              </a:rPr>
              <a:t>Převod</a:t>
            </a:r>
            <a:r>
              <a:rPr lang="de-DE" sz="800" dirty="0" smtClean="0">
                <a:latin typeface="Arial"/>
                <a:cs typeface="Arial"/>
              </a:rPr>
              <a:t> </a:t>
            </a:r>
            <a:r>
              <a:rPr lang="de-DE" sz="800" dirty="0" err="1" smtClean="0">
                <a:latin typeface="Arial"/>
                <a:cs typeface="Arial"/>
              </a:rPr>
              <a:t>startérů</a:t>
            </a:r>
            <a:r>
              <a:rPr lang="de-DE" sz="800" dirty="0" smtClean="0">
                <a:latin typeface="Arial"/>
                <a:cs typeface="Arial"/>
              </a:rPr>
              <a:t> a </a:t>
            </a:r>
            <a:r>
              <a:rPr lang="de-DE" sz="800" dirty="0" err="1" smtClean="0">
                <a:latin typeface="Arial"/>
                <a:cs typeface="Arial"/>
              </a:rPr>
              <a:t>alternátorů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9" name="object 79"/>
          <p:cNvSpPr txBox="1"/>
          <p:nvPr/>
        </p:nvSpPr>
        <p:spPr>
          <a:xfrm>
            <a:off x="4848224" y="3479800"/>
            <a:ext cx="175736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latin typeface="Arial"/>
                <a:cs typeface="Arial"/>
              </a:rPr>
              <a:t>TiMEFiT</a:t>
            </a:r>
            <a:r>
              <a:rPr lang="en-US" sz="800" dirty="0" smtClean="0">
                <a:latin typeface="Arial"/>
                <a:cs typeface="Arial"/>
              </a:rPr>
              <a:t> do </a:t>
            </a:r>
            <a:r>
              <a:rPr lang="en-US" sz="800" dirty="0" err="1" smtClean="0">
                <a:latin typeface="Arial"/>
                <a:cs typeface="Arial"/>
              </a:rPr>
              <a:t>řady</a:t>
            </a:r>
            <a:r>
              <a:rPr lang="en-US" sz="800" dirty="0" smtClean="0">
                <a:latin typeface="Arial"/>
                <a:cs typeface="Arial"/>
              </a:rPr>
              <a:t> HELLA VALUEFIT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0" name="object 87"/>
          <p:cNvSpPr txBox="1"/>
          <p:nvPr/>
        </p:nvSpPr>
        <p:spPr>
          <a:xfrm>
            <a:off x="2268538" y="3492500"/>
            <a:ext cx="1363662" cy="127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smtClean="0">
                <a:latin typeface="Arial"/>
                <a:cs typeface="Arial"/>
              </a:rPr>
              <a:t>Sezona 14/15 – TiMEFiT</a:t>
            </a:r>
            <a:endParaRPr sz="800">
              <a:latin typeface="Arial"/>
              <a:cs typeface="Arial"/>
            </a:endParaRPr>
          </a:p>
        </p:txBody>
      </p:sp>
      <p:sp>
        <p:nvSpPr>
          <p:cNvPr id="19473" name="object 60"/>
          <p:cNvSpPr>
            <a:spLocks/>
          </p:cNvSpPr>
          <p:nvPr/>
        </p:nvSpPr>
        <p:spPr bwMode="auto">
          <a:xfrm>
            <a:off x="6315075" y="4197350"/>
            <a:ext cx="1416050" cy="177800"/>
          </a:xfrm>
          <a:custGeom>
            <a:avLst/>
            <a:gdLst>
              <a:gd name="T0" fmla="*/ 1415795 w 1416050"/>
              <a:gd name="T1" fmla="*/ 88391 h 177164"/>
              <a:gd name="T2" fmla="*/ 1150619 w 1416050"/>
              <a:gd name="T3" fmla="*/ 0 h 177164"/>
              <a:gd name="T4" fmla="*/ 0 w 1416050"/>
              <a:gd name="T5" fmla="*/ 0 h 177164"/>
              <a:gd name="T6" fmla="*/ 0 w 1416050"/>
              <a:gd name="T7" fmla="*/ 176783 h 177164"/>
              <a:gd name="T8" fmla="*/ 1150619 w 1416050"/>
              <a:gd name="T9" fmla="*/ 176783 h 177164"/>
              <a:gd name="T10" fmla="*/ 1415795 w 1416050"/>
              <a:gd name="T11" fmla="*/ 88391 h 177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6050" h="177164">
                <a:moveTo>
                  <a:pt x="1415795" y="88391"/>
                </a:moveTo>
                <a:lnTo>
                  <a:pt x="1150619" y="0"/>
                </a:lnTo>
                <a:lnTo>
                  <a:pt x="0" y="0"/>
                </a:lnTo>
                <a:lnTo>
                  <a:pt x="0" y="176783"/>
                </a:lnTo>
                <a:lnTo>
                  <a:pt x="1150619" y="176783"/>
                </a:lnTo>
                <a:lnTo>
                  <a:pt x="1415795" y="88391"/>
                </a:lnTo>
                <a:close/>
              </a:path>
            </a:pathLst>
          </a:custGeom>
          <a:solidFill>
            <a:srgbClr val="0E22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74" name="object 62"/>
          <p:cNvSpPr>
            <a:spLocks/>
          </p:cNvSpPr>
          <p:nvPr/>
        </p:nvSpPr>
        <p:spPr bwMode="auto">
          <a:xfrm>
            <a:off x="2268538" y="4197350"/>
            <a:ext cx="2290762" cy="177800"/>
          </a:xfrm>
          <a:custGeom>
            <a:avLst/>
            <a:gdLst>
              <a:gd name="T0" fmla="*/ 4034027 w 4034154"/>
              <a:gd name="T1" fmla="*/ 88391 h 177164"/>
              <a:gd name="T2" fmla="*/ 3767327 w 4034154"/>
              <a:gd name="T3" fmla="*/ 0 h 177164"/>
              <a:gd name="T4" fmla="*/ 0 w 4034154"/>
              <a:gd name="T5" fmla="*/ 0 h 177164"/>
              <a:gd name="T6" fmla="*/ 0 w 4034154"/>
              <a:gd name="T7" fmla="*/ 176783 h 177164"/>
              <a:gd name="T8" fmla="*/ 3767327 w 4034154"/>
              <a:gd name="T9" fmla="*/ 176783 h 177164"/>
              <a:gd name="T10" fmla="*/ 4034027 w 4034154"/>
              <a:gd name="T11" fmla="*/ 88391 h 177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4154" h="177164">
                <a:moveTo>
                  <a:pt x="4034027" y="88391"/>
                </a:moveTo>
                <a:lnTo>
                  <a:pt x="3767327" y="0"/>
                </a:lnTo>
                <a:lnTo>
                  <a:pt x="0" y="0"/>
                </a:lnTo>
                <a:lnTo>
                  <a:pt x="0" y="176783"/>
                </a:lnTo>
                <a:lnTo>
                  <a:pt x="3767327" y="176783"/>
                </a:lnTo>
                <a:lnTo>
                  <a:pt x="4034027" y="88391"/>
                </a:lnTo>
                <a:close/>
              </a:path>
            </a:pathLst>
          </a:custGeom>
          <a:solidFill>
            <a:srgbClr val="D6D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3" name="object 80"/>
          <p:cNvSpPr txBox="1"/>
          <p:nvPr/>
        </p:nvSpPr>
        <p:spPr>
          <a:xfrm>
            <a:off x="6323013" y="3933825"/>
            <a:ext cx="165735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800" dirty="0" err="1" smtClean="0">
                <a:latin typeface="Arial"/>
              </a:rPr>
              <a:t>Převod</a:t>
            </a:r>
            <a:r>
              <a:rPr lang="de-DE" altLang="de-DE" sz="800" dirty="0" smtClean="0">
                <a:latin typeface="Arial"/>
              </a:rPr>
              <a:t> </a:t>
            </a:r>
            <a:r>
              <a:rPr lang="de-DE" altLang="de-DE" sz="800" dirty="0" err="1" smtClean="0">
                <a:latin typeface="Arial"/>
              </a:rPr>
              <a:t>kompresorů</a:t>
            </a:r>
            <a:r>
              <a:rPr lang="de-DE" altLang="de-DE" sz="800" dirty="0" smtClean="0">
                <a:latin typeface="Arial"/>
              </a:rPr>
              <a:t>, </a:t>
            </a:r>
            <a:r>
              <a:rPr lang="de-DE" altLang="de-DE" sz="800" dirty="0" err="1" smtClean="0">
                <a:latin typeface="Arial"/>
              </a:rPr>
              <a:t>chladičů</a:t>
            </a:r>
            <a:r>
              <a:rPr lang="de-DE" altLang="de-DE" sz="800" dirty="0" smtClean="0">
                <a:latin typeface="Arial"/>
              </a:rPr>
              <a:t> a </a:t>
            </a:r>
            <a:r>
              <a:rPr lang="de-DE" altLang="de-DE" sz="800" dirty="0" err="1" smtClean="0">
                <a:latin typeface="Arial"/>
              </a:rPr>
              <a:t>kondenzátorů</a:t>
            </a:r>
            <a:r>
              <a:rPr lang="de-DE" altLang="de-DE" sz="800" dirty="0" smtClean="0">
                <a:latin typeface="Arial"/>
              </a:rPr>
              <a:t> do </a:t>
            </a:r>
            <a:r>
              <a:rPr lang="de-DE" altLang="de-DE" sz="800" dirty="0" err="1" smtClean="0">
                <a:latin typeface="Arial"/>
              </a:rPr>
              <a:t>řady</a:t>
            </a:r>
            <a:r>
              <a:rPr lang="de-DE" altLang="de-DE" sz="800" dirty="0" smtClean="0">
                <a:latin typeface="Arial"/>
              </a:rPr>
              <a:t> BHS VALUEFIT*</a:t>
            </a:r>
            <a:endParaRPr lang="de-DE" altLang="de-DE" sz="800" dirty="0">
              <a:latin typeface="Arial"/>
            </a:endParaRPr>
          </a:p>
        </p:txBody>
      </p:sp>
      <p:sp>
        <p:nvSpPr>
          <p:cNvPr id="19476" name="object 11"/>
          <p:cNvSpPr>
            <a:spLocks/>
          </p:cNvSpPr>
          <p:nvPr/>
        </p:nvSpPr>
        <p:spPr bwMode="auto">
          <a:xfrm>
            <a:off x="5916613" y="2349500"/>
            <a:ext cx="46037" cy="222567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193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77" name="object 11"/>
          <p:cNvSpPr>
            <a:spLocks/>
          </p:cNvSpPr>
          <p:nvPr/>
        </p:nvSpPr>
        <p:spPr bwMode="auto">
          <a:xfrm>
            <a:off x="6108700" y="2336800"/>
            <a:ext cx="44450" cy="223837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193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78" name="object 18"/>
          <p:cNvSpPr>
            <a:spLocks/>
          </p:cNvSpPr>
          <p:nvPr/>
        </p:nvSpPr>
        <p:spPr bwMode="auto">
          <a:xfrm>
            <a:off x="7164388" y="2355850"/>
            <a:ext cx="46037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79" name="object 19"/>
          <p:cNvSpPr>
            <a:spLocks/>
          </p:cNvSpPr>
          <p:nvPr/>
        </p:nvSpPr>
        <p:spPr bwMode="auto">
          <a:xfrm>
            <a:off x="6948488" y="2355850"/>
            <a:ext cx="44450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0" name="object 20"/>
          <p:cNvSpPr>
            <a:spLocks/>
          </p:cNvSpPr>
          <p:nvPr/>
        </p:nvSpPr>
        <p:spPr bwMode="auto">
          <a:xfrm>
            <a:off x="6732588" y="2355850"/>
            <a:ext cx="46037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193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1" name="object 21"/>
          <p:cNvSpPr>
            <a:spLocks/>
          </p:cNvSpPr>
          <p:nvPr/>
        </p:nvSpPr>
        <p:spPr bwMode="auto">
          <a:xfrm>
            <a:off x="6516688" y="2349500"/>
            <a:ext cx="46037" cy="222567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2" name="object 18"/>
          <p:cNvSpPr>
            <a:spLocks/>
          </p:cNvSpPr>
          <p:nvPr/>
        </p:nvSpPr>
        <p:spPr bwMode="auto">
          <a:xfrm>
            <a:off x="8232775" y="2355850"/>
            <a:ext cx="46038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3" name="object 19"/>
          <p:cNvSpPr>
            <a:spLocks/>
          </p:cNvSpPr>
          <p:nvPr/>
        </p:nvSpPr>
        <p:spPr bwMode="auto">
          <a:xfrm>
            <a:off x="8016875" y="2355850"/>
            <a:ext cx="44450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4" name="object 20"/>
          <p:cNvSpPr>
            <a:spLocks/>
          </p:cNvSpPr>
          <p:nvPr/>
        </p:nvSpPr>
        <p:spPr bwMode="auto">
          <a:xfrm>
            <a:off x="7800975" y="2355850"/>
            <a:ext cx="44450" cy="221932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193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9485" name="object 21"/>
          <p:cNvSpPr>
            <a:spLocks/>
          </p:cNvSpPr>
          <p:nvPr/>
        </p:nvSpPr>
        <p:spPr bwMode="auto">
          <a:xfrm>
            <a:off x="7585075" y="2349500"/>
            <a:ext cx="46038" cy="2225675"/>
          </a:xfrm>
          <a:custGeom>
            <a:avLst/>
            <a:gdLst>
              <a:gd name="T0" fmla="*/ 0 w 45719"/>
              <a:gd name="T1" fmla="*/ 0 h 3688079"/>
              <a:gd name="T2" fmla="*/ 0 w 45719"/>
              <a:gd name="T3" fmla="*/ 3688079 h 36880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719" h="3688079">
                <a:moveTo>
                  <a:pt x="0" y="0"/>
                </a:moveTo>
                <a:lnTo>
                  <a:pt x="0" y="3688079"/>
                </a:lnTo>
              </a:path>
            </a:pathLst>
          </a:custGeom>
          <a:noFill/>
          <a:ln w="10413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2033588" y="2530475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>
            <a:lvl1pPr marL="7000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en-US" altLang="de-DE" sz="800" dirty="0" err="1" smtClean="0">
                <a:latin typeface="Arial"/>
              </a:rPr>
              <a:t>Jednoúčelová</a:t>
            </a:r>
            <a:r>
              <a:rPr lang="en-US" altLang="de-DE" sz="800" dirty="0" smtClean="0">
                <a:latin typeface="Arial"/>
              </a:rPr>
              <a:t>/</a:t>
            </a:r>
            <a:r>
              <a:rPr lang="en-US" altLang="de-DE" sz="800" dirty="0" err="1" smtClean="0">
                <a:latin typeface="Arial"/>
              </a:rPr>
              <a:t>sdružená</a:t>
            </a:r>
            <a:r>
              <a:rPr lang="en-US" altLang="de-DE" sz="800" dirty="0" smtClean="0">
                <a:latin typeface="Arial"/>
              </a:rPr>
              <a:t> </a:t>
            </a:r>
            <a:br>
              <a:rPr lang="en-US" altLang="de-DE" sz="800" dirty="0" smtClean="0">
                <a:latin typeface="Arial"/>
              </a:rPr>
            </a:br>
            <a:r>
              <a:rPr lang="en-US" altLang="de-DE" sz="800" dirty="0" err="1" smtClean="0">
                <a:latin typeface="Arial"/>
              </a:rPr>
              <a:t>světla</a:t>
            </a:r>
            <a:r>
              <a:rPr lang="en-US" altLang="de-DE" sz="800" dirty="0" smtClean="0">
                <a:latin typeface="Arial"/>
              </a:rPr>
              <a:t> a </a:t>
            </a:r>
            <a:r>
              <a:rPr lang="en-US" altLang="de-DE" sz="800" dirty="0" err="1" smtClean="0">
                <a:latin typeface="Arial"/>
              </a:rPr>
              <a:t>pracovní</a:t>
            </a:r>
            <a:r>
              <a:rPr lang="en-US" altLang="de-DE" sz="800" dirty="0" smtClean="0">
                <a:latin typeface="Arial"/>
              </a:rPr>
              <a:t> </a:t>
            </a:r>
            <a:r>
              <a:rPr lang="en-US" altLang="de-DE" sz="800" dirty="0" err="1" smtClean="0">
                <a:latin typeface="Arial"/>
              </a:rPr>
              <a:t>světlomety</a:t>
            </a:r>
            <a:endParaRPr lang="en-US" altLang="de-DE" sz="800" dirty="0">
              <a:latin typeface="Arial"/>
            </a:endParaRPr>
          </a:p>
        </p:txBody>
      </p:sp>
      <p:sp>
        <p:nvSpPr>
          <p:cNvPr id="99" name="object 75"/>
          <p:cNvSpPr txBox="1"/>
          <p:nvPr/>
        </p:nvSpPr>
        <p:spPr>
          <a:xfrm>
            <a:off x="4284663" y="2716213"/>
            <a:ext cx="693737" cy="127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spc="-5" smtClean="0">
                <a:latin typeface="Arial"/>
                <a:cs typeface="Arial"/>
              </a:rPr>
              <a:t>Houkačky, relé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0" name="object 76"/>
          <p:cNvSpPr txBox="1"/>
          <p:nvPr/>
        </p:nvSpPr>
        <p:spPr>
          <a:xfrm>
            <a:off x="5580063" y="2603500"/>
            <a:ext cx="773112" cy="127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 err="1" smtClean="0">
                <a:latin typeface="Arial"/>
                <a:cs typeface="Arial"/>
              </a:rPr>
              <a:t>Další</a:t>
            </a:r>
            <a:r>
              <a:rPr lang="de-DE" sz="800" dirty="0" smtClean="0">
                <a:latin typeface="Arial"/>
                <a:cs typeface="Arial"/>
              </a:rPr>
              <a:t> </a:t>
            </a:r>
            <a:r>
              <a:rPr lang="de-DE" sz="800" dirty="0" err="1" smtClean="0">
                <a:latin typeface="Arial"/>
                <a:cs typeface="Arial"/>
              </a:rPr>
              <a:t>výrobky</a:t>
            </a:r>
            <a:r>
              <a:rPr lang="de-DE" sz="800" dirty="0" smtClean="0"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1" name="object 77"/>
          <p:cNvSpPr txBox="1"/>
          <p:nvPr/>
        </p:nvSpPr>
        <p:spPr>
          <a:xfrm>
            <a:off x="5580063" y="2725738"/>
            <a:ext cx="102552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spc="-5" dirty="0" err="1" smtClean="0">
                <a:latin typeface="Arial"/>
                <a:cs typeface="Arial"/>
              </a:rPr>
              <a:t>např</a:t>
            </a:r>
            <a:r>
              <a:rPr lang="de-DE" sz="800" spc="-5" dirty="0" smtClean="0">
                <a:latin typeface="Arial"/>
                <a:cs typeface="Arial"/>
              </a:rPr>
              <a:t>. </a:t>
            </a:r>
            <a:r>
              <a:rPr lang="de-DE" sz="800" spc="-5" dirty="0" err="1" smtClean="0">
                <a:latin typeface="Arial"/>
                <a:cs typeface="Arial"/>
              </a:rPr>
              <a:t>senzory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6289675" y="2305050"/>
            <a:ext cx="1079500" cy="2270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49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>
                <a:latin typeface="Arial"/>
              </a:rPr>
              <a:t>Výhled</a:t>
            </a:r>
            <a:r>
              <a:rPr lang="de-DE" altLang="de-DE" dirty="0" smtClean="0">
                <a:latin typeface="Arial"/>
              </a:rPr>
              <a:t>: </a:t>
            </a:r>
            <a:r>
              <a:rPr lang="cs-CZ" altLang="de-DE" dirty="0">
                <a:latin typeface="Arial"/>
              </a:rPr>
              <a:t>d</a:t>
            </a:r>
            <a:r>
              <a:rPr lang="de-DE" altLang="de-DE" dirty="0" err="1" smtClean="0">
                <a:latin typeface="Arial"/>
              </a:rPr>
              <a:t>alší</a:t>
            </a:r>
            <a:r>
              <a:rPr lang="de-DE" altLang="de-DE" dirty="0" smtClean="0">
                <a:latin typeface="Arial"/>
              </a:rPr>
              <a:t> </a:t>
            </a:r>
            <a:r>
              <a:rPr lang="de-DE" altLang="de-DE" dirty="0" err="1" smtClean="0">
                <a:latin typeface="Arial"/>
              </a:rPr>
              <a:t>milníky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b="0" dirty="0" err="1" smtClean="0">
                <a:latin typeface="Arial"/>
              </a:rPr>
              <a:t>Rozšíření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sortimentu</a:t>
            </a:r>
            <a:r>
              <a:rPr lang="de-DE" altLang="de-DE" b="0" dirty="0" smtClean="0">
                <a:latin typeface="Arial"/>
              </a:rPr>
              <a:t> HELLA VALUEFIT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4608513" y="4279900"/>
            <a:ext cx="1655762" cy="1746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feld 19"/>
          <p:cNvSpPr txBox="1">
            <a:spLocks noChangeArrowheads="1"/>
          </p:cNvSpPr>
          <p:nvPr/>
        </p:nvSpPr>
        <p:spPr bwMode="auto">
          <a:xfrm>
            <a:off x="620713" y="4724400"/>
            <a:ext cx="43576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200" smtClean="0">
                <a:latin typeface="Arial"/>
              </a:rPr>
              <a:t>* Datum uvedení: bude upřesněno</a:t>
            </a:r>
            <a:endParaRPr lang="de-DE" altLang="de-DE" sz="1200">
              <a:latin typeface="Arial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>
                <a:latin typeface="Arial"/>
              </a:rPr>
              <a:t>Silná</a:t>
            </a:r>
            <a:r>
              <a:rPr lang="de-DE" altLang="de-DE" dirty="0" smtClean="0">
                <a:latin typeface="Arial"/>
              </a:rPr>
              <a:t> </a:t>
            </a:r>
            <a:r>
              <a:rPr lang="de-DE" altLang="de-DE" dirty="0" err="1" smtClean="0">
                <a:latin typeface="Arial"/>
              </a:rPr>
              <a:t>značka</a:t>
            </a:r>
            <a:r>
              <a:rPr lang="de-DE" altLang="de-DE" dirty="0" smtClean="0">
                <a:latin typeface="Arial"/>
              </a:rPr>
              <a:t> </a:t>
            </a:r>
            <a:r>
              <a:rPr lang="cs-CZ" altLang="de-DE" dirty="0" smtClean="0">
                <a:latin typeface="Arial"/>
              </a:rPr>
              <a:t>– vše od jednoho dodavatele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"/>
              </a:rPr>
              <a:t>1</a:t>
            </a:r>
            <a:r>
              <a:rPr lang="cs-CZ" dirty="0" smtClean="0">
                <a:latin typeface="Arial"/>
              </a:rPr>
              <a:t>1</a:t>
            </a:r>
            <a:endParaRPr lang="de-DE" dirty="0">
              <a:latin typeface="Arial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024188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hteck 20"/>
          <p:cNvSpPr/>
          <p:nvPr/>
        </p:nvSpPr>
        <p:spPr>
          <a:xfrm>
            <a:off x="539750" y="5876925"/>
            <a:ext cx="8062913" cy="476250"/>
          </a:xfrm>
          <a:prstGeom prst="rect">
            <a:avLst/>
          </a:prstGeom>
          <a:solidFill>
            <a:srgbClr val="8494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Urychlete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si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cestu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k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úspěchu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s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díly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,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nástroji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a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službami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společnosti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HELLA –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vše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od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jedn</a:t>
            </a:r>
            <a:r>
              <a:rPr lang="cs-CZ" sz="1200" b="1" dirty="0" smtClean="0">
                <a:latin typeface="Arial"/>
                <a:cs typeface="Arial" panose="020B0604020202020204" pitchFamily="34" charset="0"/>
              </a:rPr>
              <a:t>o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ho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dodavatele</a:t>
            </a:r>
            <a:endParaRPr lang="de-DE" sz="1200" b="1" dirty="0"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0487" name="Textfeld 1"/>
          <p:cNvSpPr txBox="1">
            <a:spLocks noChangeArrowheads="1"/>
          </p:cNvSpPr>
          <p:nvPr/>
        </p:nvSpPr>
        <p:spPr bwMode="auto">
          <a:xfrm>
            <a:off x="3708400" y="1412875"/>
            <a:ext cx="508472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spcAft>
                <a:spcPts val="600"/>
              </a:spcAft>
              <a:buSzPct val="90000"/>
              <a:buFont typeface="Wingdings" pitchFamily="2" charset="2"/>
              <a:buChar char="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err="1" smtClean="0">
                <a:latin typeface="Arial"/>
              </a:rPr>
              <a:t>Díly</a:t>
            </a:r>
            <a:r>
              <a:rPr lang="de-DE" altLang="de-DE" sz="1400" dirty="0" smtClean="0">
                <a:latin typeface="Arial"/>
              </a:rPr>
              <a:t>:	</a:t>
            </a:r>
            <a:r>
              <a:rPr lang="de-DE" altLang="de-DE" sz="1400" b="1" dirty="0" err="1" smtClean="0">
                <a:latin typeface="Arial"/>
              </a:rPr>
              <a:t>Špičkový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sortiment</a:t>
            </a:r>
            <a:r>
              <a:rPr lang="de-DE" altLang="de-DE" sz="1400" b="1" dirty="0" smtClean="0">
                <a:latin typeface="Arial"/>
              </a:rPr>
              <a:t>. </a:t>
            </a:r>
            <a:r>
              <a:rPr lang="de-DE" altLang="de-DE" sz="1400" b="1" dirty="0" err="1" smtClean="0">
                <a:latin typeface="Arial"/>
              </a:rPr>
              <a:t>Základ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úspěšného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obchodu</a:t>
            </a:r>
            <a:r>
              <a:rPr lang="de-DE" altLang="de-DE" sz="1400" b="1" dirty="0" smtClean="0">
                <a:latin typeface="Arial"/>
              </a:rPr>
              <a:t>.</a:t>
            </a:r>
            <a:endParaRPr lang="de-DE" altLang="de-DE" sz="1400" b="1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Sortiment </a:t>
            </a:r>
            <a:r>
              <a:rPr lang="de-DE" altLang="de-DE" sz="1400" dirty="0" err="1" smtClean="0">
                <a:latin typeface="Arial"/>
              </a:rPr>
              <a:t>obsahuje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přes</a:t>
            </a:r>
            <a:r>
              <a:rPr lang="de-DE" altLang="de-DE" sz="1400" dirty="0" smtClean="0">
                <a:latin typeface="Arial"/>
              </a:rPr>
              <a:t> 40 </a:t>
            </a:r>
            <a:r>
              <a:rPr lang="de-DE" altLang="de-DE" sz="1400" dirty="0" err="1" smtClean="0">
                <a:latin typeface="Arial"/>
              </a:rPr>
              <a:t>tisíc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výrobků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Špičková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kvalita</a:t>
            </a:r>
            <a:r>
              <a:rPr lang="de-DE" altLang="de-DE" sz="1400" dirty="0" smtClean="0">
                <a:latin typeface="Arial"/>
              </a:rPr>
              <a:t> a </a:t>
            </a:r>
            <a:r>
              <a:rPr lang="de-DE" altLang="de-DE" sz="1400" dirty="0" err="1" smtClean="0">
                <a:latin typeface="Arial"/>
              </a:rPr>
              <a:t>výkon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Zkušenosti</a:t>
            </a:r>
            <a:r>
              <a:rPr lang="de-DE" altLang="de-DE" sz="1400" dirty="0" smtClean="0">
                <a:latin typeface="Arial"/>
              </a:rPr>
              <a:t> s </a:t>
            </a:r>
            <a:r>
              <a:rPr lang="de-DE" altLang="de-DE" sz="1400" dirty="0" err="1" smtClean="0">
                <a:latin typeface="Arial"/>
              </a:rPr>
              <a:t>výrobou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originálních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dílů</a:t>
            </a:r>
            <a:r>
              <a:rPr lang="de-DE" altLang="de-DE" sz="1400" dirty="0" smtClean="0">
                <a:latin typeface="Arial"/>
              </a:rPr>
              <a:t> 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Vysoká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technologická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kompetence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err="1" smtClean="0">
                <a:latin typeface="Arial"/>
              </a:rPr>
              <a:t>Nástroje</a:t>
            </a:r>
            <a:r>
              <a:rPr lang="de-DE" altLang="de-DE" sz="1400" dirty="0" smtClean="0">
                <a:latin typeface="Arial"/>
              </a:rPr>
              <a:t>:	</a:t>
            </a:r>
            <a:r>
              <a:rPr lang="de-DE" altLang="de-DE" sz="1400" b="1" dirty="0" err="1" smtClean="0">
                <a:latin typeface="Arial"/>
              </a:rPr>
              <a:t>Vynikající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nástroje</a:t>
            </a:r>
            <a:r>
              <a:rPr lang="de-DE" altLang="de-DE" sz="1400" b="1" dirty="0" smtClean="0">
                <a:latin typeface="Arial"/>
              </a:rPr>
              <a:t>. </a:t>
            </a:r>
            <a:r>
              <a:rPr lang="de-DE" altLang="de-DE" sz="1400" b="1" dirty="0" err="1" smtClean="0">
                <a:latin typeface="Arial"/>
              </a:rPr>
              <a:t>Efektivní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oprava</a:t>
            </a:r>
            <a:r>
              <a:rPr lang="de-DE" altLang="de-DE" sz="1400" b="1" dirty="0" smtClean="0">
                <a:latin typeface="Arial"/>
              </a:rPr>
              <a:t>.</a:t>
            </a:r>
            <a:endParaRPr lang="de-DE" altLang="de-DE" sz="1400" b="1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Profesionální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diagnostické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vybavení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Rozsáhlé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údaje</a:t>
            </a:r>
            <a:r>
              <a:rPr lang="de-DE" altLang="de-DE" sz="1400" dirty="0" smtClean="0">
                <a:latin typeface="Arial"/>
              </a:rPr>
              <a:t> o </a:t>
            </a:r>
            <a:r>
              <a:rPr lang="de-DE" altLang="de-DE" sz="1400" dirty="0" err="1" smtClean="0">
                <a:latin typeface="Arial"/>
              </a:rPr>
              <a:t>automobilech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Spolehlivé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přístroje</a:t>
            </a:r>
            <a:r>
              <a:rPr lang="de-DE" altLang="de-DE" sz="1400" dirty="0" smtClean="0">
                <a:latin typeface="Arial"/>
              </a:rPr>
              <a:t> pro </a:t>
            </a:r>
            <a:r>
              <a:rPr lang="de-DE" altLang="de-DE" sz="1400" dirty="0" err="1" smtClean="0">
                <a:latin typeface="Arial"/>
              </a:rPr>
              <a:t>autoservisy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Optimalizované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vyřizování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oprav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err="1" smtClean="0">
                <a:latin typeface="Arial"/>
              </a:rPr>
              <a:t>Služby</a:t>
            </a:r>
            <a:r>
              <a:rPr lang="de-DE" altLang="de-DE" sz="1400" dirty="0" smtClean="0">
                <a:latin typeface="Arial"/>
              </a:rPr>
              <a:t>:	</a:t>
            </a:r>
            <a:r>
              <a:rPr lang="de-DE" altLang="de-DE" sz="1400" b="1" dirty="0" err="1" smtClean="0">
                <a:latin typeface="Arial"/>
              </a:rPr>
              <a:t>Vynikající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servis</a:t>
            </a:r>
            <a:r>
              <a:rPr lang="de-DE" altLang="de-DE" sz="1400" b="1" dirty="0" smtClean="0">
                <a:latin typeface="Arial"/>
              </a:rPr>
              <a:t>. </a:t>
            </a:r>
            <a:r>
              <a:rPr lang="de-DE" altLang="de-DE" sz="1400" b="1" dirty="0" err="1" smtClean="0">
                <a:latin typeface="Arial"/>
              </a:rPr>
              <a:t>Jasná</a:t>
            </a:r>
            <a:r>
              <a:rPr lang="de-DE" altLang="de-DE" sz="1400" b="1" dirty="0" smtClean="0">
                <a:latin typeface="Arial"/>
              </a:rPr>
              <a:t> </a:t>
            </a:r>
            <a:r>
              <a:rPr lang="de-DE" altLang="de-DE" sz="1400" b="1" dirty="0" err="1" smtClean="0">
                <a:latin typeface="Arial"/>
              </a:rPr>
              <a:t>výhoda</a:t>
            </a:r>
            <a:r>
              <a:rPr lang="de-DE" altLang="de-DE" sz="1400" dirty="0" smtClean="0">
                <a:latin typeface="Arial"/>
              </a:rPr>
              <a:t>.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Profesionální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technický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servis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Cílená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podpora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prodeje</a:t>
            </a:r>
            <a:endParaRPr lang="de-DE" altLang="de-DE" sz="1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dirty="0" smtClean="0">
                <a:latin typeface="Arial"/>
              </a:rPr>
              <a:t>	</a:t>
            </a:r>
            <a:r>
              <a:rPr lang="de-DE" altLang="de-DE" sz="1400" dirty="0" err="1" smtClean="0">
                <a:latin typeface="Arial"/>
              </a:rPr>
              <a:t>Špičková</a:t>
            </a:r>
            <a:r>
              <a:rPr lang="de-DE" altLang="de-DE" sz="1400" dirty="0" smtClean="0">
                <a:latin typeface="Arial"/>
              </a:rPr>
              <a:t> </a:t>
            </a:r>
            <a:r>
              <a:rPr lang="de-DE" altLang="de-DE" sz="1400" dirty="0" err="1" smtClean="0">
                <a:latin typeface="Arial"/>
              </a:rPr>
              <a:t>logistika</a:t>
            </a:r>
            <a:endParaRPr lang="de-DE" altLang="de-DE" sz="1400" dirty="0">
              <a:latin typeface="Aria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12</a:t>
            </a:r>
            <a:endParaRPr lang="de-DE" dirty="0"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340768"/>
            <a:ext cx="8064896" cy="5112568"/>
          </a:xfrm>
          <a:prstGeom prst="rect">
            <a:avLst/>
          </a:prstGeom>
          <a:noFill/>
        </p:spPr>
        <p:txBody>
          <a:bodyPr lIns="0" tIns="0" rIns="0" bIns="0" numCol="2" spcCol="18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1. </a:t>
            </a:r>
            <a:r>
              <a:rPr lang="en-US" sz="1000" b="1" dirty="0" err="1" smtClean="0">
                <a:latin typeface="Calibri"/>
                <a:cs typeface="+mn-cs"/>
              </a:rPr>
              <a:t>Světelná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intenzita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Program</a:t>
            </a:r>
            <a:r>
              <a:rPr lang="de-DE" sz="1000" dirty="0" smtClean="0">
                <a:latin typeface="Calibri"/>
                <a:cs typeface="+mn-cs"/>
              </a:rPr>
              <a:t> HELLA VALUEFIT </a:t>
            </a:r>
            <a:r>
              <a:rPr lang="de-DE" sz="1000" dirty="0" err="1" smtClean="0">
                <a:latin typeface="Calibri"/>
                <a:cs typeface="+mn-cs"/>
              </a:rPr>
              <a:t>obsahuje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cs-CZ" sz="1000" dirty="0" smtClean="0">
                <a:latin typeface="Calibri"/>
                <a:cs typeface="+mn-cs"/>
              </a:rPr>
              <a:t>LED </a:t>
            </a:r>
            <a:r>
              <a:rPr lang="de-DE" sz="1000" dirty="0" err="1" smtClean="0">
                <a:latin typeface="Calibri"/>
                <a:cs typeface="+mn-cs"/>
              </a:rPr>
              <a:t>pracovní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světlomety</a:t>
            </a:r>
            <a:r>
              <a:rPr lang="de-DE" sz="1000" dirty="0" smtClean="0">
                <a:latin typeface="Calibri"/>
                <a:cs typeface="+mn-cs"/>
              </a:rPr>
              <a:t> se </a:t>
            </a:r>
            <a:r>
              <a:rPr lang="de-DE" sz="1000" dirty="0" err="1" smtClean="0">
                <a:latin typeface="Calibri"/>
                <a:cs typeface="+mn-cs"/>
              </a:rPr>
              <a:t>světelným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tokem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až</a:t>
            </a:r>
            <a:r>
              <a:rPr lang="de-DE" sz="1000" dirty="0" smtClean="0">
                <a:latin typeface="Calibri"/>
                <a:cs typeface="+mn-cs"/>
              </a:rPr>
              <a:t> 1 050 </a:t>
            </a:r>
            <a:r>
              <a:rPr lang="de-DE" sz="1000" dirty="0" err="1" smtClean="0">
                <a:latin typeface="Calibri"/>
                <a:cs typeface="+mn-cs"/>
              </a:rPr>
              <a:t>lumenů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Konstrukčně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shodné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z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 Premium </a:t>
            </a:r>
            <a:r>
              <a:rPr lang="de-DE" sz="1000" dirty="0" err="1" smtClean="0">
                <a:latin typeface="Calibri"/>
                <a:cs typeface="+mn-cs"/>
              </a:rPr>
              <a:t>mají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až</a:t>
            </a:r>
            <a:r>
              <a:rPr lang="de-DE" sz="1000" dirty="0" smtClean="0">
                <a:latin typeface="Calibri"/>
                <a:cs typeface="+mn-cs"/>
              </a:rPr>
              <a:t> o 65 % </a:t>
            </a:r>
            <a:r>
              <a:rPr lang="de-DE" sz="1000" dirty="0" err="1" smtClean="0">
                <a:latin typeface="Calibri"/>
                <a:cs typeface="+mn-cs"/>
              </a:rPr>
              <a:t>vyšší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světelnou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intenzitu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Jedno</a:t>
            </a:r>
            <a:r>
              <a:rPr lang="cs-CZ" sz="1000" dirty="0" smtClean="0">
                <a:latin typeface="Calibri"/>
                <a:cs typeface="+mn-cs"/>
              </a:rPr>
              <a:t>funkční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a </a:t>
            </a:r>
            <a:r>
              <a:rPr lang="de-DE" sz="1000" dirty="0" err="1" smtClean="0">
                <a:latin typeface="Calibri"/>
                <a:cs typeface="+mn-cs"/>
              </a:rPr>
              <a:t>sdružená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světla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jsou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homologována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předpisů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E</a:t>
            </a:r>
            <a:r>
              <a:rPr lang="cs-CZ" sz="1000" dirty="0" smtClean="0">
                <a:latin typeface="Calibri"/>
                <a:cs typeface="+mn-cs"/>
              </a:rPr>
              <a:t>CE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Mezi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HELLA a HELLA VALUEFIT v </a:t>
            </a:r>
            <a:r>
              <a:rPr lang="de-DE" sz="1000" dirty="0" err="1" smtClean="0">
                <a:latin typeface="Calibri"/>
                <a:cs typeface="+mn-cs"/>
              </a:rPr>
              <a:t>tomto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směru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tudíž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ne</a:t>
            </a:r>
            <a:r>
              <a:rPr lang="cs-CZ" sz="1000" dirty="0" smtClean="0">
                <a:latin typeface="Calibri"/>
                <a:cs typeface="+mn-cs"/>
              </a:rPr>
              <a:t>ní žádný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rozdíl</a:t>
            </a:r>
            <a:r>
              <a:rPr lang="de-DE" sz="1000" dirty="0" smtClean="0">
                <a:latin typeface="Calibri"/>
                <a:cs typeface="+mn-cs"/>
              </a:rPr>
              <a:t>.</a:t>
            </a:r>
            <a:endParaRPr lang="en-US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2. </a:t>
            </a:r>
            <a:r>
              <a:rPr lang="en-US" sz="1000" b="1" dirty="0" err="1" smtClean="0">
                <a:latin typeface="Calibri"/>
                <a:cs typeface="+mn-cs"/>
              </a:rPr>
              <a:t>Elektromagnetická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kompatibilita</a:t>
            </a:r>
            <a:r>
              <a:rPr lang="en-US" sz="1000" b="1" dirty="0" smtClean="0">
                <a:latin typeface="Calibri"/>
                <a:cs typeface="+mn-cs"/>
              </a:rPr>
              <a:t> (EMC)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Calibri"/>
                <a:cs typeface="+mn-cs"/>
              </a:rPr>
              <a:t>Na </a:t>
            </a:r>
            <a:r>
              <a:rPr lang="de-DE" sz="1000" dirty="0" err="1" smtClean="0">
                <a:latin typeface="Calibri"/>
                <a:cs typeface="+mn-cs"/>
              </a:rPr>
              <a:t>rozdíl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od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 </a:t>
            </a:r>
            <a:r>
              <a:rPr lang="de-DE" sz="1000" dirty="0" err="1" smtClean="0">
                <a:latin typeface="Calibri"/>
                <a:cs typeface="+mn-cs"/>
              </a:rPr>
              <a:t>splňují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HELLA VALUEFIT </a:t>
            </a:r>
            <a:r>
              <a:rPr lang="de-DE" sz="1000" dirty="0" err="1" smtClean="0">
                <a:latin typeface="Calibri"/>
                <a:cs typeface="+mn-cs"/>
              </a:rPr>
              <a:t>jen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základní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požadavky</a:t>
            </a:r>
            <a:r>
              <a:rPr lang="de-DE" sz="1000" dirty="0" smtClean="0">
                <a:latin typeface="Calibri"/>
                <a:cs typeface="+mn-cs"/>
              </a:rPr>
              <a:t> na </a:t>
            </a:r>
            <a:r>
              <a:rPr lang="de-DE" sz="1000" dirty="0" err="1" smtClean="0">
                <a:latin typeface="Calibri"/>
                <a:cs typeface="+mn-cs"/>
              </a:rPr>
              <a:t>elektromagnetickou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kompatibilitu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předpisu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E</a:t>
            </a:r>
            <a:r>
              <a:rPr lang="cs-CZ" sz="1000" dirty="0" smtClean="0">
                <a:latin typeface="Calibri"/>
                <a:cs typeface="+mn-cs"/>
              </a:rPr>
              <a:t>CE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R10.</a:t>
            </a:r>
            <a:endParaRPr lang="de-DE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3. </a:t>
            </a:r>
            <a:r>
              <a:rPr lang="en-US" sz="1000" b="1" dirty="0" err="1" smtClean="0">
                <a:latin typeface="Calibri"/>
                <a:cs typeface="+mn-cs"/>
              </a:rPr>
              <a:t>Odolnost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proti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vibracím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HELLA </a:t>
            </a:r>
            <a:r>
              <a:rPr lang="de-DE" sz="1000" dirty="0" err="1" smtClean="0">
                <a:latin typeface="Calibri"/>
                <a:cs typeface="+mn-cs"/>
              </a:rPr>
              <a:t>jsou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testovány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nejpřísnějších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požadavků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HELLA VALUEFIT </a:t>
            </a:r>
            <a:r>
              <a:rPr lang="de-DE" sz="1000" dirty="0" err="1" smtClean="0">
                <a:latin typeface="Calibri"/>
                <a:cs typeface="+mn-cs"/>
              </a:rPr>
              <a:t>mají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odolnost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proti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vibracím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norem</a:t>
            </a:r>
            <a:r>
              <a:rPr lang="de-DE" sz="1000" dirty="0" smtClean="0">
                <a:latin typeface="Calibri"/>
                <a:cs typeface="+mn-cs"/>
              </a:rPr>
              <a:t> SAE a </a:t>
            </a:r>
            <a:r>
              <a:rPr lang="de-DE" sz="1000" dirty="0" err="1" smtClean="0">
                <a:latin typeface="Calibri"/>
                <a:cs typeface="+mn-cs"/>
              </a:rPr>
              <a:t>splňují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základní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požadavky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platné</a:t>
            </a:r>
            <a:r>
              <a:rPr lang="de-DE" sz="1000" dirty="0" smtClean="0">
                <a:latin typeface="Calibri"/>
                <a:cs typeface="+mn-cs"/>
              </a:rPr>
              <a:t> pro </a:t>
            </a:r>
            <a:r>
              <a:rPr lang="de-DE" sz="1000" dirty="0" err="1" smtClean="0">
                <a:latin typeface="Calibri"/>
                <a:cs typeface="+mn-cs"/>
              </a:rPr>
              <a:t>silniční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vozidla</a:t>
            </a:r>
            <a:r>
              <a:rPr lang="de-DE" sz="1000" dirty="0" smtClean="0">
                <a:latin typeface="Calibri"/>
                <a:cs typeface="+mn-cs"/>
              </a:rPr>
              <a:t> (</a:t>
            </a:r>
            <a:r>
              <a:rPr lang="de-DE" sz="1000" dirty="0" err="1" smtClean="0">
                <a:latin typeface="Calibri"/>
                <a:cs typeface="+mn-cs"/>
              </a:rPr>
              <a:t>norma</a:t>
            </a:r>
            <a:r>
              <a:rPr lang="de-DE" sz="1000" dirty="0" smtClean="0">
                <a:latin typeface="Calibri"/>
                <a:cs typeface="+mn-cs"/>
              </a:rPr>
              <a:t> HELLA 67101, </a:t>
            </a:r>
            <a:r>
              <a:rPr lang="de-DE" sz="1000" dirty="0" err="1" smtClean="0">
                <a:latin typeface="Calibri"/>
                <a:cs typeface="+mn-cs"/>
              </a:rPr>
              <a:t>třída</a:t>
            </a:r>
            <a:r>
              <a:rPr lang="de-DE" sz="1000" dirty="0" smtClean="0">
                <a:latin typeface="Calibri"/>
                <a:cs typeface="+mn-cs"/>
              </a:rPr>
              <a:t> 1.2)</a:t>
            </a:r>
            <a:endParaRPr lang="de-DE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4. </a:t>
            </a:r>
            <a:r>
              <a:rPr lang="en-US" sz="1000" b="1" dirty="0" err="1" smtClean="0">
                <a:latin typeface="Calibri"/>
                <a:cs typeface="+mn-cs"/>
              </a:rPr>
              <a:t>Teplotní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odolnost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>
                <a:latin typeface="Calibri"/>
              </a:rPr>
              <a:t>Program</a:t>
            </a:r>
            <a:r>
              <a:rPr lang="de-DE" sz="1000" dirty="0">
                <a:latin typeface="Calibri"/>
              </a:rPr>
              <a:t> HELLA </a:t>
            </a:r>
            <a:r>
              <a:rPr lang="de-DE" sz="1000" dirty="0" err="1">
                <a:latin typeface="Calibri"/>
              </a:rPr>
              <a:t>splňuje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ve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srovnání</a:t>
            </a:r>
            <a:r>
              <a:rPr lang="de-DE" sz="1000" dirty="0">
                <a:latin typeface="Calibri"/>
              </a:rPr>
              <a:t> s programem HELLA VALUEFIT </a:t>
            </a:r>
            <a:r>
              <a:rPr lang="de-DE" sz="1000" dirty="0" err="1">
                <a:latin typeface="Calibri"/>
              </a:rPr>
              <a:t>výrazně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vyšší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požadavky</a:t>
            </a:r>
            <a:r>
              <a:rPr lang="de-DE" sz="1000" dirty="0">
                <a:latin typeface="Calibri"/>
              </a:rPr>
              <a:t> na </a:t>
            </a:r>
            <a:r>
              <a:rPr lang="de-DE" sz="1000" dirty="0" err="1">
                <a:latin typeface="Calibri"/>
              </a:rPr>
              <a:t>odolnost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proti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změnám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teploty</a:t>
            </a:r>
            <a:r>
              <a:rPr lang="de-DE" sz="1000" dirty="0">
                <a:latin typeface="Calibri"/>
              </a:rPr>
              <a:t> a </a:t>
            </a:r>
            <a:r>
              <a:rPr lang="de-DE" sz="1000" dirty="0" err="1">
                <a:latin typeface="Calibri"/>
              </a:rPr>
              <a:t>tepelným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šokům</a:t>
            </a:r>
            <a:r>
              <a:rPr lang="de-DE" sz="1000" dirty="0">
                <a:latin typeface="Calibri"/>
              </a:rPr>
              <a:t> a na </a:t>
            </a:r>
            <a:r>
              <a:rPr lang="de-DE" sz="1000" dirty="0" err="1">
                <a:latin typeface="Calibri"/>
              </a:rPr>
              <a:t>skladování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při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nízkých</a:t>
            </a:r>
            <a:r>
              <a:rPr lang="de-DE" sz="1000" dirty="0">
                <a:latin typeface="Calibri"/>
              </a:rPr>
              <a:t> </a:t>
            </a:r>
            <a:r>
              <a:rPr lang="de-DE" sz="1000" dirty="0" err="1">
                <a:latin typeface="Calibri"/>
              </a:rPr>
              <a:t>teplotách</a:t>
            </a:r>
            <a:r>
              <a:rPr lang="de-DE" sz="1000" dirty="0">
                <a:latin typeface="Calibri"/>
              </a:rPr>
              <a:t>.</a:t>
            </a:r>
            <a:endParaRPr lang="en-US" sz="1000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5. </a:t>
            </a:r>
            <a:r>
              <a:rPr lang="en-US" sz="1000" b="1" dirty="0" err="1" smtClean="0">
                <a:latin typeface="Calibri"/>
                <a:cs typeface="+mn-cs"/>
              </a:rPr>
              <a:t>Chemická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odolnost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Calibri"/>
              </a:rPr>
              <a:t>Pracovní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světlomety</a:t>
            </a:r>
            <a:r>
              <a:rPr lang="en-US" sz="1000" dirty="0">
                <a:latin typeface="Calibri"/>
              </a:rPr>
              <a:t> HELLA VALUEFIT </a:t>
            </a:r>
            <a:r>
              <a:rPr lang="en-US" sz="1000" dirty="0" err="1">
                <a:latin typeface="Calibri"/>
              </a:rPr>
              <a:t>vydrží</a:t>
            </a:r>
            <a:r>
              <a:rPr lang="en-US" sz="1000" dirty="0">
                <a:latin typeface="Calibri"/>
              </a:rPr>
              <a:t> 220 </a:t>
            </a:r>
            <a:r>
              <a:rPr lang="en-US" sz="1000" dirty="0" err="1">
                <a:latin typeface="Calibri"/>
              </a:rPr>
              <a:t>hodin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zkoušení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solnou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mlhou</a:t>
            </a:r>
            <a:r>
              <a:rPr lang="en-US" sz="1000" dirty="0">
                <a:latin typeface="Calibri"/>
              </a:rPr>
              <a:t> (</a:t>
            </a:r>
            <a:r>
              <a:rPr lang="en-US" sz="1000" dirty="0" err="1">
                <a:latin typeface="Calibri"/>
              </a:rPr>
              <a:t>pracovní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světlomety</a:t>
            </a:r>
            <a:r>
              <a:rPr lang="en-US" sz="1000" dirty="0">
                <a:latin typeface="Calibri"/>
              </a:rPr>
              <a:t> HELLA: min. 700 </a:t>
            </a:r>
            <a:r>
              <a:rPr lang="en-US" sz="1000" dirty="0" err="1">
                <a:latin typeface="Calibri"/>
              </a:rPr>
              <a:t>hodin</a:t>
            </a:r>
            <a:r>
              <a:rPr lang="en-US" sz="1000" dirty="0">
                <a:latin typeface="Calibri"/>
              </a:rPr>
              <a:t>). </a:t>
            </a:r>
            <a:r>
              <a:rPr lang="en-US" sz="1000" dirty="0" err="1">
                <a:latin typeface="Calibri"/>
              </a:rPr>
              <a:t>Jednoúčelová</a:t>
            </a:r>
            <a:r>
              <a:rPr lang="en-US" sz="1000" dirty="0">
                <a:latin typeface="Calibri"/>
              </a:rPr>
              <a:t> a </a:t>
            </a:r>
            <a:r>
              <a:rPr lang="en-US" sz="1000" dirty="0" err="1">
                <a:latin typeface="Calibri"/>
              </a:rPr>
              <a:t>sdružená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světla</a:t>
            </a:r>
            <a:r>
              <a:rPr lang="en-US" sz="1000" dirty="0">
                <a:latin typeface="Calibri"/>
              </a:rPr>
              <a:t> HELLA VALUEFIT se </a:t>
            </a:r>
            <a:r>
              <a:rPr lang="en-US" sz="1000" dirty="0" err="1">
                <a:latin typeface="Calibri"/>
              </a:rPr>
              <a:t>testují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po</a:t>
            </a:r>
            <a:r>
              <a:rPr lang="en-US" sz="1000" dirty="0">
                <a:latin typeface="Calibri"/>
              </a:rPr>
              <a:t> </a:t>
            </a:r>
            <a:r>
              <a:rPr lang="en-US" sz="1000" dirty="0" err="1">
                <a:latin typeface="Calibri"/>
              </a:rPr>
              <a:t>dobu</a:t>
            </a:r>
            <a:r>
              <a:rPr lang="en-US" sz="1000" dirty="0">
                <a:latin typeface="Calibri"/>
              </a:rPr>
              <a:t> 144 </a:t>
            </a:r>
            <a:r>
              <a:rPr lang="en-US" sz="1000" dirty="0" err="1">
                <a:latin typeface="Calibri"/>
              </a:rPr>
              <a:t>hodin</a:t>
            </a:r>
            <a:r>
              <a:rPr lang="en-US" sz="1000" dirty="0">
                <a:latin typeface="Calibri"/>
              </a:rPr>
              <a:t> (HELLA: 216 </a:t>
            </a:r>
            <a:r>
              <a:rPr lang="en-US" sz="1000" dirty="0" err="1">
                <a:latin typeface="Calibri"/>
              </a:rPr>
              <a:t>hodin</a:t>
            </a:r>
            <a:r>
              <a:rPr lang="en-US" sz="1000" dirty="0">
                <a:latin typeface="Calibri"/>
              </a:rPr>
              <a:t>).</a:t>
            </a:r>
            <a:endParaRPr lang="de-DE" sz="1000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latin typeface="Calibri"/>
                <a:cs typeface="+mn-cs"/>
              </a:rPr>
              <a:t>6. AECQ (</a:t>
            </a:r>
            <a:r>
              <a:rPr lang="de-DE" sz="1000" b="1" dirty="0" err="1" smtClean="0">
                <a:latin typeface="Calibri"/>
                <a:cs typeface="+mn-cs"/>
              </a:rPr>
              <a:t>součásti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certifikované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dle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automobilového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standardu</a:t>
            </a:r>
            <a:r>
              <a:rPr lang="de-DE" sz="1000" b="1" dirty="0" smtClean="0">
                <a:latin typeface="Calibri"/>
                <a:cs typeface="+mn-cs"/>
              </a:rPr>
              <a:t>)</a:t>
            </a:r>
            <a:endParaRPr lang="de-DE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Calibri"/>
                <a:cs typeface="+mn-cs"/>
              </a:rPr>
              <a:t>U </a:t>
            </a:r>
            <a:r>
              <a:rPr lang="de-DE" sz="1000" dirty="0" err="1" smtClean="0">
                <a:latin typeface="Calibri"/>
                <a:cs typeface="+mn-cs"/>
              </a:rPr>
              <a:t>výrobků</a:t>
            </a:r>
            <a:r>
              <a:rPr lang="de-DE" sz="1000" dirty="0" smtClean="0">
                <a:latin typeface="Calibri"/>
                <a:cs typeface="+mn-cs"/>
              </a:rPr>
              <a:t> HELLA se </a:t>
            </a:r>
            <a:r>
              <a:rPr lang="de-DE" sz="1000" dirty="0" err="1" smtClean="0">
                <a:latin typeface="Calibri"/>
                <a:cs typeface="+mn-cs"/>
              </a:rPr>
              <a:t>používají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výhradně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elektronické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součástky</a:t>
            </a:r>
            <a:r>
              <a:rPr lang="de-DE" sz="1000" dirty="0" smtClean="0">
                <a:latin typeface="Calibri"/>
                <a:cs typeface="+mn-cs"/>
              </a:rPr>
              <a:t> (LED, </a:t>
            </a:r>
            <a:r>
              <a:rPr lang="de-DE" sz="1000" dirty="0" err="1" smtClean="0">
                <a:latin typeface="Calibri"/>
                <a:cs typeface="+mn-cs"/>
              </a:rPr>
              <a:t>diody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atd</a:t>
            </a:r>
            <a:r>
              <a:rPr lang="de-DE" sz="1000" dirty="0" smtClean="0">
                <a:latin typeface="Calibri"/>
                <a:cs typeface="+mn-cs"/>
              </a:rPr>
              <a:t>.), </a:t>
            </a:r>
            <a:r>
              <a:rPr lang="de-DE" sz="1000" dirty="0" err="1" smtClean="0">
                <a:latin typeface="Calibri"/>
                <a:cs typeface="+mn-cs"/>
              </a:rPr>
              <a:t>která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mají</a:t>
            </a:r>
            <a:r>
              <a:rPr lang="de-DE" sz="1000" dirty="0" smtClean="0">
                <a:latin typeface="Calibri"/>
                <a:cs typeface="+mn-cs"/>
              </a:rPr>
              <a:t> na </a:t>
            </a:r>
            <a:r>
              <a:rPr lang="de-DE" sz="1000" dirty="0" err="1" smtClean="0">
                <a:latin typeface="Calibri"/>
                <a:cs typeface="+mn-cs"/>
              </a:rPr>
              <a:t>základě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automobilových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specifikací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vyšší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robustnost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delší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životnost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než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elektronické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součástky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určené</a:t>
            </a:r>
            <a:r>
              <a:rPr lang="de-DE" sz="1000" dirty="0" smtClean="0">
                <a:latin typeface="Calibri"/>
                <a:cs typeface="+mn-cs"/>
              </a:rPr>
              <a:t> pro </a:t>
            </a:r>
            <a:r>
              <a:rPr lang="de-DE" sz="1000" dirty="0" err="1" smtClean="0">
                <a:latin typeface="Calibri"/>
                <a:cs typeface="+mn-cs"/>
              </a:rPr>
              <a:t>průmysl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které</a:t>
            </a:r>
            <a:r>
              <a:rPr lang="de-DE" sz="1000" dirty="0" smtClean="0">
                <a:latin typeface="Calibri"/>
                <a:cs typeface="+mn-cs"/>
              </a:rPr>
              <a:t> se </a:t>
            </a:r>
            <a:r>
              <a:rPr lang="de-DE" sz="1000" dirty="0" err="1" smtClean="0">
                <a:latin typeface="Calibri"/>
                <a:cs typeface="+mn-cs"/>
              </a:rPr>
              <a:t>používají</a:t>
            </a:r>
            <a:r>
              <a:rPr lang="de-DE" sz="1000" dirty="0" smtClean="0">
                <a:latin typeface="Calibri"/>
                <a:cs typeface="+mn-cs"/>
              </a:rPr>
              <a:t> v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 VALUEFIT</a:t>
            </a:r>
            <a:r>
              <a:rPr lang="de-DE" sz="1000" dirty="0" smtClean="0">
                <a:latin typeface="Calibri"/>
                <a:cs typeface="+mn-cs"/>
              </a:rPr>
              <a:t>.</a:t>
            </a:r>
            <a:endParaRPr lang="cs-CZ" sz="1000" dirty="0" smtClean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latin typeface="Calibri"/>
                <a:cs typeface="+mn-cs"/>
              </a:rPr>
              <a:t>7</a:t>
            </a:r>
            <a:r>
              <a:rPr lang="de-DE" sz="1000" b="1" dirty="0" smtClean="0">
                <a:latin typeface="Calibri"/>
                <a:cs typeface="+mn-cs"/>
              </a:rPr>
              <a:t>. HCS (</a:t>
            </a:r>
            <a:r>
              <a:rPr lang="de-DE" sz="1000" b="1" dirty="0" err="1" smtClean="0">
                <a:latin typeface="Calibri"/>
                <a:cs typeface="+mn-cs"/>
              </a:rPr>
              <a:t>elektronický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impulz</a:t>
            </a:r>
            <a:r>
              <a:rPr lang="de-DE" sz="1000" b="1" dirty="0" smtClean="0">
                <a:latin typeface="Calibri"/>
                <a:cs typeface="+mn-cs"/>
              </a:rPr>
              <a:t> v </a:t>
            </a:r>
            <a:r>
              <a:rPr lang="de-DE" sz="1000" b="1" dirty="0" err="1" smtClean="0">
                <a:latin typeface="Calibri"/>
                <a:cs typeface="+mn-cs"/>
              </a:rPr>
              <a:t>rámci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kontroly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výpadku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směrových</a:t>
            </a:r>
            <a:r>
              <a:rPr lang="de-DE" sz="1000" b="1" dirty="0" smtClean="0">
                <a:latin typeface="Calibri"/>
                <a:cs typeface="+mn-cs"/>
              </a:rPr>
              <a:t> LED </a:t>
            </a:r>
            <a:r>
              <a:rPr lang="de-DE" sz="1000" b="1" dirty="0" err="1" smtClean="0">
                <a:latin typeface="Calibri"/>
                <a:cs typeface="+mn-cs"/>
              </a:rPr>
              <a:t>světel</a:t>
            </a:r>
            <a:r>
              <a:rPr lang="de-DE" sz="1000" b="1" dirty="0" smtClean="0">
                <a:latin typeface="Calibri"/>
                <a:cs typeface="+mn-cs"/>
              </a:rPr>
              <a:t>)</a:t>
            </a:r>
            <a:endParaRPr lang="de-DE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Řešení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patentované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společností</a:t>
            </a:r>
            <a:r>
              <a:rPr lang="de-DE" sz="1000" dirty="0" smtClean="0">
                <a:latin typeface="Calibri"/>
                <a:cs typeface="+mn-cs"/>
              </a:rPr>
              <a:t> HELLA se </a:t>
            </a:r>
            <a:r>
              <a:rPr lang="de-DE" sz="1000" dirty="0" err="1" smtClean="0">
                <a:latin typeface="Calibri"/>
                <a:cs typeface="+mn-cs"/>
              </a:rPr>
              <a:t>používá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výhradně</a:t>
            </a:r>
            <a:r>
              <a:rPr lang="de-DE" sz="1000" dirty="0" smtClean="0">
                <a:latin typeface="Calibri"/>
                <a:cs typeface="+mn-cs"/>
              </a:rPr>
              <a:t> u </a:t>
            </a:r>
            <a:r>
              <a:rPr lang="de-DE" sz="1000" dirty="0" err="1" smtClean="0">
                <a:latin typeface="Calibri"/>
                <a:cs typeface="+mn-cs"/>
              </a:rPr>
              <a:t>směrových</a:t>
            </a:r>
            <a:r>
              <a:rPr lang="de-DE" sz="1000" dirty="0" smtClean="0">
                <a:latin typeface="Calibri"/>
                <a:cs typeface="+mn-cs"/>
              </a:rPr>
              <a:t> LED </a:t>
            </a:r>
            <a:r>
              <a:rPr lang="de-DE" sz="1000" dirty="0" err="1" smtClean="0">
                <a:latin typeface="Calibri"/>
                <a:cs typeface="+mn-cs"/>
              </a:rPr>
              <a:t>světel</a:t>
            </a:r>
            <a:r>
              <a:rPr lang="de-DE" sz="1000" dirty="0" smtClean="0">
                <a:latin typeface="Calibri"/>
                <a:cs typeface="+mn-cs"/>
              </a:rPr>
              <a:t> HELLA a je </a:t>
            </a:r>
            <a:r>
              <a:rPr lang="de-DE" sz="1000" dirty="0" err="1" smtClean="0">
                <a:latin typeface="Calibri"/>
                <a:cs typeface="+mn-cs"/>
              </a:rPr>
              <a:t>předepsáno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předpisu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E</a:t>
            </a:r>
            <a:r>
              <a:rPr lang="cs-CZ" sz="1000" dirty="0" smtClean="0">
                <a:latin typeface="Calibri"/>
                <a:cs typeface="+mn-cs"/>
              </a:rPr>
              <a:t>CE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smtClean="0">
                <a:latin typeface="Calibri"/>
                <a:cs typeface="+mn-cs"/>
              </a:rPr>
              <a:t>R48. Od </a:t>
            </a:r>
            <a:r>
              <a:rPr lang="de-DE" sz="1000" dirty="0" err="1" smtClean="0">
                <a:latin typeface="Calibri"/>
                <a:cs typeface="+mn-cs"/>
              </a:rPr>
              <a:t>konce</a:t>
            </a:r>
            <a:r>
              <a:rPr lang="de-DE" sz="1000" dirty="0" smtClean="0">
                <a:latin typeface="Calibri"/>
                <a:cs typeface="+mn-cs"/>
              </a:rPr>
              <a:t> 2011 je </a:t>
            </a:r>
            <a:r>
              <a:rPr lang="de-DE" sz="1000" dirty="0" err="1" smtClean="0">
                <a:latin typeface="Calibri"/>
                <a:cs typeface="+mn-cs"/>
              </a:rPr>
              <a:t>tato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kontrola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výpadku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pomocí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impulzu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součástí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normy</a:t>
            </a:r>
            <a:r>
              <a:rPr lang="de-DE" sz="1000" dirty="0" smtClean="0">
                <a:latin typeface="Calibri"/>
                <a:cs typeface="+mn-cs"/>
              </a:rPr>
              <a:t> ISO 13207-1 pro </a:t>
            </a:r>
            <a:r>
              <a:rPr lang="de-DE" sz="1000" dirty="0" err="1" smtClean="0">
                <a:latin typeface="Calibri"/>
                <a:cs typeface="+mn-cs"/>
              </a:rPr>
              <a:t>užitkové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automobily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přívěsy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pracující</a:t>
            </a:r>
            <a:r>
              <a:rPr lang="de-DE" sz="1000" dirty="0" smtClean="0">
                <a:latin typeface="Calibri"/>
                <a:cs typeface="+mn-cs"/>
              </a:rPr>
              <a:t> s </a:t>
            </a:r>
            <a:r>
              <a:rPr lang="de-DE" sz="1000" dirty="0" err="1" smtClean="0">
                <a:latin typeface="Calibri"/>
                <a:cs typeface="+mn-cs"/>
              </a:rPr>
              <a:t>napětím</a:t>
            </a:r>
            <a:r>
              <a:rPr lang="de-DE" sz="1000" dirty="0" smtClean="0">
                <a:latin typeface="Calibri"/>
                <a:cs typeface="+mn-cs"/>
              </a:rPr>
              <a:t> 24 V. </a:t>
            </a:r>
            <a:r>
              <a:rPr lang="de-DE" sz="1000" dirty="0" err="1" smtClean="0">
                <a:latin typeface="Calibri"/>
                <a:cs typeface="+mn-cs"/>
              </a:rPr>
              <a:t>Kontrolu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výpadku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směrových</a:t>
            </a:r>
            <a:r>
              <a:rPr lang="de-DE" sz="1000" dirty="0" smtClean="0">
                <a:latin typeface="Calibri"/>
                <a:cs typeface="+mn-cs"/>
              </a:rPr>
              <a:t> LED </a:t>
            </a:r>
            <a:r>
              <a:rPr lang="de-DE" sz="1000" dirty="0" err="1" smtClean="0">
                <a:latin typeface="Calibri"/>
                <a:cs typeface="+mn-cs"/>
              </a:rPr>
              <a:t>světel</a:t>
            </a:r>
            <a:r>
              <a:rPr lang="de-DE" sz="1000" dirty="0" smtClean="0">
                <a:latin typeface="Calibri"/>
                <a:cs typeface="+mn-cs"/>
              </a:rPr>
              <a:t> u </a:t>
            </a:r>
            <a:r>
              <a:rPr lang="de-DE" sz="1000" dirty="0" err="1" smtClean="0">
                <a:latin typeface="Calibri"/>
                <a:cs typeface="+mn-cs"/>
              </a:rPr>
              <a:t>sdružených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světel</a:t>
            </a:r>
            <a:r>
              <a:rPr lang="de-DE" sz="1000" dirty="0" smtClean="0">
                <a:latin typeface="Calibri"/>
                <a:cs typeface="+mn-cs"/>
              </a:rPr>
              <a:t> HELLA VALUEFIT </a:t>
            </a:r>
            <a:r>
              <a:rPr lang="de-DE" sz="1000" dirty="0" err="1" smtClean="0">
                <a:latin typeface="Calibri"/>
                <a:cs typeface="+mn-cs"/>
              </a:rPr>
              <a:t>zajišťuje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samostatná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řídicí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jednotka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která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simuluje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zatížení</a:t>
            </a:r>
            <a:r>
              <a:rPr lang="de-DE" sz="1000" dirty="0" smtClean="0">
                <a:latin typeface="Calibri"/>
                <a:cs typeface="+mn-cs"/>
              </a:rPr>
              <a:t> 21W </a:t>
            </a:r>
            <a:r>
              <a:rPr lang="de-DE" sz="1000" dirty="0" err="1" smtClean="0">
                <a:latin typeface="Calibri"/>
                <a:cs typeface="+mn-cs"/>
              </a:rPr>
              <a:t>žárovky</a:t>
            </a:r>
            <a:r>
              <a:rPr lang="de-DE" sz="1000" dirty="0" smtClean="0">
                <a:latin typeface="Calibri"/>
                <a:cs typeface="+mn-cs"/>
              </a:rPr>
              <a:t>. V </a:t>
            </a:r>
            <a:r>
              <a:rPr lang="de-DE" sz="1000" dirty="0" err="1" smtClean="0">
                <a:latin typeface="Calibri"/>
                <a:cs typeface="+mn-cs"/>
              </a:rPr>
              <a:t>případě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poruchy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funkčnosti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směrového</a:t>
            </a:r>
            <a:r>
              <a:rPr lang="de-DE" sz="1000" dirty="0" smtClean="0">
                <a:latin typeface="Calibri"/>
                <a:cs typeface="+mn-cs"/>
              </a:rPr>
              <a:t> LED </a:t>
            </a:r>
            <a:r>
              <a:rPr lang="de-DE" sz="1000" dirty="0" err="1" smtClean="0">
                <a:latin typeface="Calibri"/>
                <a:cs typeface="+mn-cs"/>
              </a:rPr>
              <a:t>světla</a:t>
            </a:r>
            <a:r>
              <a:rPr lang="de-DE" sz="1000" dirty="0" smtClean="0">
                <a:latin typeface="Calibri"/>
                <a:cs typeface="+mn-cs"/>
              </a:rPr>
              <a:t> se </a:t>
            </a:r>
            <a:r>
              <a:rPr lang="de-DE" sz="1000" dirty="0" err="1" smtClean="0">
                <a:latin typeface="Calibri"/>
                <a:cs typeface="+mn-cs"/>
              </a:rPr>
              <a:t>zatížení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vypne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čímž</a:t>
            </a:r>
            <a:r>
              <a:rPr lang="de-DE" sz="1000" dirty="0" smtClean="0">
                <a:latin typeface="Calibri"/>
                <a:cs typeface="+mn-cs"/>
              </a:rPr>
              <a:t> se </a:t>
            </a:r>
            <a:r>
              <a:rPr lang="de-DE" sz="1000" dirty="0" err="1" smtClean="0">
                <a:latin typeface="Calibri"/>
                <a:cs typeface="+mn-cs"/>
              </a:rPr>
              <a:t>řidiči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indikuje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výpadek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směrového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světla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endParaRPr lang="de-DE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8. </a:t>
            </a:r>
            <a:r>
              <a:rPr lang="en-US" sz="1000" b="1" dirty="0" err="1" smtClean="0">
                <a:latin typeface="Calibri"/>
                <a:cs typeface="+mn-cs"/>
              </a:rPr>
              <a:t>Ochrana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proti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en-US" sz="1000" b="1" dirty="0" err="1" smtClean="0">
                <a:latin typeface="Calibri"/>
                <a:cs typeface="+mn-cs"/>
              </a:rPr>
              <a:t>přepětí</a:t>
            </a:r>
            <a:r>
              <a:rPr lang="en-US" sz="1000" b="1" dirty="0" smtClean="0">
                <a:latin typeface="Calibri"/>
                <a:cs typeface="+mn-cs"/>
              </a:rPr>
              <a:t> </a:t>
            </a:r>
            <a:r>
              <a:rPr lang="cs-CZ" sz="1000" b="1" dirty="0" smtClean="0">
                <a:latin typeface="Calibri"/>
                <a:cs typeface="+mn-cs"/>
              </a:rPr>
              <a:t> </a:t>
            </a:r>
            <a:r>
              <a:rPr lang="en-US" sz="1000" b="1" dirty="0" smtClean="0">
                <a:latin typeface="Calibri"/>
                <a:cs typeface="+mn-cs"/>
              </a:rPr>
              <a:t>(</a:t>
            </a:r>
            <a:r>
              <a:rPr lang="en-US" sz="1000" b="1" dirty="0" smtClean="0">
                <a:latin typeface="Calibri"/>
                <a:cs typeface="+mn-cs"/>
              </a:rPr>
              <a:t>load dump)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Elektronika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výrobků</a:t>
            </a:r>
            <a:r>
              <a:rPr lang="de-DE" sz="1000" dirty="0" smtClean="0">
                <a:latin typeface="Calibri"/>
                <a:cs typeface="+mn-cs"/>
              </a:rPr>
              <a:t> HELLA je </a:t>
            </a:r>
            <a:r>
              <a:rPr lang="de-DE" sz="1000" dirty="0" err="1" smtClean="0">
                <a:latin typeface="Calibri"/>
                <a:cs typeface="+mn-cs"/>
              </a:rPr>
              <a:t>koncipována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tak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aby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byla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zajištěna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ochrana</a:t>
            </a:r>
            <a:r>
              <a:rPr lang="de-DE" sz="1000" dirty="0" smtClean="0">
                <a:latin typeface="Calibri"/>
                <a:cs typeface="+mn-cs"/>
              </a:rPr>
              <a:t> LED </a:t>
            </a:r>
            <a:r>
              <a:rPr lang="de-DE" sz="1000" dirty="0" err="1" smtClean="0">
                <a:latin typeface="Calibri"/>
                <a:cs typeface="+mn-cs"/>
              </a:rPr>
              <a:t>diod</a:t>
            </a:r>
            <a:r>
              <a:rPr lang="de-DE" sz="1000" dirty="0" smtClean="0">
                <a:latin typeface="Calibri"/>
                <a:cs typeface="+mn-cs"/>
              </a:rPr>
              <a:t> / </a:t>
            </a:r>
            <a:r>
              <a:rPr lang="de-DE" sz="1000" dirty="0" err="1" smtClean="0">
                <a:latin typeface="Calibri"/>
                <a:cs typeface="+mn-cs"/>
              </a:rPr>
              <a:t>součástek</a:t>
            </a:r>
            <a:r>
              <a:rPr lang="de-DE" sz="1000" dirty="0" smtClean="0">
                <a:latin typeface="Calibri"/>
                <a:cs typeface="+mn-cs"/>
              </a:rPr>
              <a:t> v </a:t>
            </a:r>
            <a:r>
              <a:rPr lang="de-DE" sz="1000" dirty="0" err="1" smtClean="0">
                <a:latin typeface="Calibri"/>
                <a:cs typeface="+mn-cs"/>
              </a:rPr>
              <a:t>případě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napěťových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špiček</a:t>
            </a:r>
            <a:r>
              <a:rPr lang="de-DE" sz="1000" dirty="0" smtClean="0">
                <a:latin typeface="Calibri"/>
                <a:cs typeface="+mn-cs"/>
              </a:rPr>
              <a:t>, k </a:t>
            </a:r>
            <a:r>
              <a:rPr lang="de-DE" sz="1000" dirty="0" err="1" smtClean="0">
                <a:latin typeface="Calibri"/>
                <a:cs typeface="+mn-cs"/>
              </a:rPr>
              <a:t>nimž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dochází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například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startování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pomocí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startovacích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kabelů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poruše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řídicích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jednotek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nebo</a:t>
            </a:r>
            <a:r>
              <a:rPr lang="de-DE" sz="1000" dirty="0" smtClean="0">
                <a:latin typeface="Calibri"/>
                <a:cs typeface="+mn-cs"/>
              </a:rPr>
              <a:t> v </a:t>
            </a:r>
            <a:r>
              <a:rPr lang="de-DE" sz="1000" dirty="0" err="1" smtClean="0">
                <a:latin typeface="Calibri"/>
                <a:cs typeface="+mn-cs"/>
              </a:rPr>
              <a:t>důsledku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přepěťových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impulzů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HELLA </a:t>
            </a:r>
            <a:r>
              <a:rPr lang="de-DE" sz="1000" dirty="0" err="1" smtClean="0">
                <a:latin typeface="Calibri"/>
                <a:cs typeface="+mn-cs"/>
              </a:rPr>
              <a:t>tak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mají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delší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životnost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než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srovnatelné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výrobky</a:t>
            </a:r>
            <a:r>
              <a:rPr lang="de-DE" sz="1000" dirty="0" smtClean="0">
                <a:latin typeface="Calibri"/>
                <a:cs typeface="+mn-cs"/>
              </a:rPr>
              <a:t> z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 VALUEFIT.</a:t>
            </a:r>
            <a:endParaRPr lang="en-US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latin typeface="Calibri"/>
                <a:cs typeface="+mn-cs"/>
              </a:rPr>
              <a:t>9. </a:t>
            </a:r>
            <a:r>
              <a:rPr lang="de-DE" sz="1000" b="1" dirty="0" err="1" smtClean="0">
                <a:latin typeface="Calibri"/>
                <a:cs typeface="+mn-cs"/>
              </a:rPr>
              <a:t>Dostupnost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r>
              <a:rPr lang="de-DE" sz="1000" b="1" dirty="0" err="1" smtClean="0">
                <a:latin typeface="Calibri"/>
                <a:cs typeface="+mn-cs"/>
              </a:rPr>
              <a:t>výrobků</a:t>
            </a:r>
            <a:r>
              <a:rPr lang="de-DE" sz="1000" b="1" dirty="0" smtClean="0">
                <a:latin typeface="Calibri"/>
                <a:cs typeface="+mn-cs"/>
              </a:rPr>
              <a:t> </a:t>
            </a:r>
            <a:endParaRPr lang="de-DE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Náš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obchodní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sortiment</a:t>
            </a:r>
            <a:r>
              <a:rPr lang="de-DE" sz="1000" dirty="0" smtClean="0">
                <a:latin typeface="Calibri"/>
                <a:cs typeface="+mn-cs"/>
              </a:rPr>
              <a:t> se v </a:t>
            </a:r>
            <a:r>
              <a:rPr lang="de-DE" sz="1000" dirty="0" err="1" smtClean="0">
                <a:latin typeface="Calibri"/>
                <a:cs typeface="+mn-cs"/>
              </a:rPr>
              <a:t>porovnání</a:t>
            </a:r>
            <a:r>
              <a:rPr lang="de-DE" sz="1000" dirty="0" smtClean="0">
                <a:latin typeface="Calibri"/>
                <a:cs typeface="+mn-cs"/>
              </a:rPr>
              <a:t> s </a:t>
            </a:r>
            <a:r>
              <a:rPr lang="de-DE" sz="1000" dirty="0" err="1" smtClean="0">
                <a:latin typeface="Calibri"/>
                <a:cs typeface="+mn-cs"/>
              </a:rPr>
              <a:t>konkurenty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vyznačuje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vynikající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úrovní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dostupnosti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Nezávislí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obchodníci</a:t>
            </a:r>
            <a:r>
              <a:rPr lang="de-DE" sz="1000" dirty="0" smtClean="0">
                <a:latin typeface="Calibri"/>
                <a:cs typeface="+mn-cs"/>
              </a:rPr>
              <a:t> s </a:t>
            </a:r>
            <a:r>
              <a:rPr lang="de-DE" sz="1000" dirty="0" err="1" smtClean="0">
                <a:latin typeface="Calibri"/>
                <a:cs typeface="+mn-cs"/>
              </a:rPr>
              <a:t>náhradními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díly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mají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díky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tomu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zajištěn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rychlý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přísun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zboží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autoservisy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mohou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rychle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provádět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opravy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Platí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jak</a:t>
            </a:r>
            <a:r>
              <a:rPr lang="de-DE" sz="1000" dirty="0" smtClean="0">
                <a:latin typeface="Calibri"/>
                <a:cs typeface="+mn-cs"/>
              </a:rPr>
              <a:t> pro </a:t>
            </a:r>
            <a:r>
              <a:rPr lang="de-DE" sz="1000" dirty="0" err="1" smtClean="0">
                <a:latin typeface="Calibri"/>
                <a:cs typeface="+mn-cs"/>
              </a:rPr>
              <a:t>program</a:t>
            </a:r>
            <a:r>
              <a:rPr lang="de-DE" sz="1000" dirty="0" smtClean="0">
                <a:latin typeface="Calibri"/>
                <a:cs typeface="+mn-cs"/>
              </a:rPr>
              <a:t> HELLA, </a:t>
            </a:r>
            <a:r>
              <a:rPr lang="de-DE" sz="1000" dirty="0" err="1" smtClean="0">
                <a:latin typeface="Calibri"/>
                <a:cs typeface="+mn-cs"/>
              </a:rPr>
              <a:t>tak</a:t>
            </a:r>
            <a:r>
              <a:rPr lang="de-DE" sz="1000" dirty="0" smtClean="0">
                <a:latin typeface="Calibri"/>
                <a:cs typeface="+mn-cs"/>
              </a:rPr>
              <a:t> pro </a:t>
            </a:r>
            <a:r>
              <a:rPr lang="de-DE" sz="1000" dirty="0" err="1" smtClean="0">
                <a:latin typeface="Calibri"/>
                <a:cs typeface="+mn-cs"/>
              </a:rPr>
              <a:t>program</a:t>
            </a:r>
            <a:r>
              <a:rPr lang="de-DE" sz="1000" dirty="0" smtClean="0">
                <a:latin typeface="Calibri"/>
                <a:cs typeface="+mn-cs"/>
              </a:rPr>
              <a:t> HELLA VALUEFIT.</a:t>
            </a:r>
            <a:endParaRPr lang="en-US" sz="1000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cs typeface="+mn-cs"/>
              </a:rPr>
              <a:t>10. </a:t>
            </a:r>
            <a:r>
              <a:rPr lang="en-US" sz="1000" b="1" dirty="0" err="1" smtClean="0">
                <a:latin typeface="Calibri"/>
                <a:cs typeface="+mn-cs"/>
              </a:rPr>
              <a:t>Služby</a:t>
            </a:r>
            <a:endParaRPr lang="en-US" sz="1000" b="1" dirty="0"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latin typeface="Calibri"/>
                <a:cs typeface="+mn-cs"/>
              </a:rPr>
              <a:t>Společnost</a:t>
            </a:r>
            <a:r>
              <a:rPr lang="de-DE" sz="1000" dirty="0" smtClean="0">
                <a:latin typeface="Calibri"/>
                <a:cs typeface="+mn-cs"/>
              </a:rPr>
              <a:t> HELLA </a:t>
            </a:r>
            <a:r>
              <a:rPr lang="de-DE" sz="1000" dirty="0" err="1" smtClean="0">
                <a:latin typeface="Calibri"/>
                <a:cs typeface="+mn-cs"/>
              </a:rPr>
              <a:t>podporuje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obchodníky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autoservisy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prostřednictvím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profesionálních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školení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technické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infolinky</a:t>
            </a:r>
            <a:r>
              <a:rPr lang="de-DE" sz="1000" dirty="0" smtClean="0">
                <a:latin typeface="Calibri"/>
                <a:cs typeface="+mn-cs"/>
              </a:rPr>
              <a:t>, </a:t>
            </a:r>
            <a:r>
              <a:rPr lang="de-DE" sz="1000" dirty="0" err="1" smtClean="0">
                <a:latin typeface="Calibri"/>
                <a:cs typeface="+mn-cs"/>
              </a:rPr>
              <a:t>praktických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technických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informací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cílené</a:t>
            </a:r>
            <a:r>
              <a:rPr lang="de-DE" sz="1000" dirty="0" smtClean="0">
                <a:latin typeface="Calibri"/>
                <a:cs typeface="+mn-cs"/>
              </a:rPr>
              <a:t> a </a:t>
            </a:r>
            <a:r>
              <a:rPr lang="de-DE" sz="1000" dirty="0" err="1" smtClean="0">
                <a:latin typeface="Calibri"/>
                <a:cs typeface="+mn-cs"/>
              </a:rPr>
              <a:t>profesionální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podpory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prodeje</a:t>
            </a:r>
            <a:r>
              <a:rPr lang="de-DE" sz="1000" dirty="0" smtClean="0">
                <a:latin typeface="Calibri"/>
                <a:cs typeface="+mn-cs"/>
              </a:rPr>
              <a:t>. </a:t>
            </a:r>
            <a:r>
              <a:rPr lang="de-DE" sz="1000" dirty="0" err="1" smtClean="0">
                <a:latin typeface="Calibri"/>
                <a:cs typeface="+mn-cs"/>
              </a:rPr>
              <a:t>Všechny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tyto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přednosti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jsou</a:t>
            </a:r>
            <a:r>
              <a:rPr lang="de-DE" sz="1000" dirty="0" smtClean="0">
                <a:latin typeface="Calibri"/>
                <a:cs typeface="+mn-cs"/>
              </a:rPr>
              <a:t> k </a:t>
            </a:r>
            <a:r>
              <a:rPr lang="de-DE" sz="1000" dirty="0" err="1" smtClean="0">
                <a:latin typeface="Calibri"/>
                <a:cs typeface="+mn-cs"/>
              </a:rPr>
              <a:t>dispozici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jak</a:t>
            </a:r>
            <a:r>
              <a:rPr lang="de-DE" sz="1000" dirty="0" smtClean="0">
                <a:latin typeface="Calibri"/>
                <a:cs typeface="+mn-cs"/>
              </a:rPr>
              <a:t> v </a:t>
            </a:r>
            <a:r>
              <a:rPr lang="de-DE" sz="1000" dirty="0" err="1" smtClean="0">
                <a:latin typeface="Calibri"/>
                <a:cs typeface="+mn-cs"/>
              </a:rPr>
              <a:t>rámci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HELLA, </a:t>
            </a:r>
            <a:r>
              <a:rPr lang="de-DE" sz="1000" dirty="0" err="1" smtClean="0">
                <a:latin typeface="Calibri"/>
                <a:cs typeface="+mn-cs"/>
              </a:rPr>
              <a:t>tak</a:t>
            </a:r>
            <a:r>
              <a:rPr lang="de-DE" sz="1000" dirty="0" smtClean="0">
                <a:latin typeface="Calibri"/>
                <a:cs typeface="+mn-cs"/>
              </a:rPr>
              <a:t> v </a:t>
            </a:r>
            <a:r>
              <a:rPr lang="de-DE" sz="1000" dirty="0" err="1" smtClean="0">
                <a:latin typeface="Calibri"/>
                <a:cs typeface="+mn-cs"/>
              </a:rPr>
              <a:t>rámci</a:t>
            </a:r>
            <a:r>
              <a:rPr lang="de-DE" sz="1000" dirty="0" smtClean="0">
                <a:latin typeface="Calibri"/>
                <a:cs typeface="+mn-cs"/>
              </a:rPr>
              <a:t> </a:t>
            </a:r>
            <a:r>
              <a:rPr lang="de-DE" sz="1000" dirty="0" err="1" smtClean="0">
                <a:latin typeface="Calibri"/>
                <a:cs typeface="+mn-cs"/>
              </a:rPr>
              <a:t>programu</a:t>
            </a:r>
            <a:r>
              <a:rPr lang="de-DE" sz="1000" dirty="0" smtClean="0">
                <a:latin typeface="Calibri"/>
                <a:cs typeface="+mn-cs"/>
              </a:rPr>
              <a:t> HELLA VALUEFIT.</a:t>
            </a:r>
            <a:endParaRPr lang="de-DE" sz="1000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atin typeface="Arial" pitchFamily="34" charset="0"/>
            </a:endParaRPr>
          </a:p>
        </p:txBody>
      </p:sp>
      <p:sp>
        <p:nvSpPr>
          <p:cNvPr id="215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de-DE" b="0" dirty="0" smtClean="0">
                <a:latin typeface="Arial"/>
              </a:rPr>
              <a:t/>
            </a:r>
            <a:br>
              <a:rPr lang="cs-CZ" altLang="de-DE" b="0" dirty="0" smtClean="0">
                <a:latin typeface="Arial"/>
              </a:rPr>
            </a:br>
            <a:r>
              <a:rPr lang="de-DE" altLang="de-DE" b="0" dirty="0" err="1" smtClean="0">
                <a:latin typeface="Arial"/>
              </a:rPr>
              <a:t>Rozlišovací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vlastnosti</a:t>
            </a:r>
            <a:r>
              <a:rPr lang="de-DE" altLang="de-DE" b="0" dirty="0" smtClean="0">
                <a:latin typeface="Arial"/>
              </a:rPr>
              <a:t> na </a:t>
            </a:r>
            <a:r>
              <a:rPr lang="de-DE" altLang="de-DE" b="0" dirty="0" err="1" smtClean="0">
                <a:latin typeface="Arial"/>
              </a:rPr>
              <a:t>úrovni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produktových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skupin</a:t>
            </a:r>
            <a:endParaRPr lang="de-DE" altLang="de-DE" b="0" dirty="0" smtClean="0">
              <a:latin typeface="Arial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618656" y="0"/>
            <a:ext cx="2525344" cy="40466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/>
              <a:t>Independent </a:t>
            </a:r>
            <a:r>
              <a:rPr lang="de-AT" sz="1400" b="1" dirty="0" err="1"/>
              <a:t>A</a:t>
            </a:r>
            <a:r>
              <a:rPr lang="de-AT" sz="1400" b="1" dirty="0" err="1" smtClean="0"/>
              <a:t>ftermarket</a:t>
            </a:r>
            <a:r>
              <a:rPr lang="de-AT" sz="1400" b="1" dirty="0" smtClean="0"/>
              <a:t> Information</a:t>
            </a:r>
            <a:endParaRPr lang="de-AT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"/>
                <a:cs typeface="Arial" charset="0"/>
              </a:rPr>
              <a:t>Důležité informace</a:t>
            </a:r>
            <a:r>
              <a:rPr lang="de-DE" altLang="de-DE" smtClean="0">
                <a:latin typeface="Arial" charset="0"/>
                <a:cs typeface="Arial" charset="0"/>
              </a:rPr>
              <a:t/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b="0" smtClean="0">
                <a:latin typeface="Arial"/>
                <a:cs typeface="Arial" charset="0"/>
              </a:rPr>
              <a:t>Problematika skutečně naměřených a vypočítaných hodnot v lumenech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buFont typeface="Wingdings" pitchFamily="2" charset="2"/>
              <a:buNone/>
              <a:defRPr/>
            </a:pPr>
            <a:r>
              <a:rPr lang="de-DE" sz="1400" b="1" dirty="0" err="1" smtClean="0">
                <a:latin typeface="Arial"/>
              </a:rPr>
              <a:t>Důležité</a:t>
            </a:r>
            <a:r>
              <a:rPr lang="de-DE" sz="1400" b="1" dirty="0" smtClean="0">
                <a:latin typeface="Arial"/>
              </a:rPr>
              <a:t>: </a:t>
            </a:r>
            <a:r>
              <a:rPr lang="de-DE" sz="1400" dirty="0" err="1" smtClean="0">
                <a:latin typeface="Arial"/>
              </a:rPr>
              <a:t>Rozlišování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mezi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naměřenými</a:t>
            </a:r>
            <a:r>
              <a:rPr lang="de-DE" sz="1400" dirty="0" smtClean="0">
                <a:latin typeface="Arial"/>
              </a:rPr>
              <a:t> a </a:t>
            </a:r>
            <a:r>
              <a:rPr lang="de-DE" sz="1400" dirty="0" err="1" smtClean="0">
                <a:latin typeface="Arial"/>
              </a:rPr>
              <a:t>teoretickými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hodnotami</a:t>
            </a:r>
            <a:r>
              <a:rPr lang="de-DE" sz="1400" dirty="0" smtClean="0">
                <a:latin typeface="Arial"/>
              </a:rPr>
              <a:t> v </a:t>
            </a:r>
            <a:r>
              <a:rPr lang="de-DE" sz="1400" dirty="0" err="1" smtClean="0">
                <a:latin typeface="Arial"/>
              </a:rPr>
              <a:t>lumenech</a:t>
            </a:r>
            <a:r>
              <a:rPr lang="de-DE" sz="1400" dirty="0" smtClean="0">
                <a:latin typeface="Arial"/>
              </a:rPr>
              <a:t>. 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de-DE" sz="1400" dirty="0" smtClean="0">
                <a:latin typeface="Arial"/>
              </a:rPr>
              <a:t>Od </a:t>
            </a:r>
            <a:r>
              <a:rPr lang="de-DE" sz="1400" dirty="0" err="1" smtClean="0">
                <a:latin typeface="Arial"/>
              </a:rPr>
              <a:t>doby</a:t>
            </a:r>
            <a:r>
              <a:rPr lang="de-DE" sz="1400" dirty="0" smtClean="0">
                <a:latin typeface="Arial"/>
              </a:rPr>
              <a:t>, </a:t>
            </a:r>
            <a:r>
              <a:rPr lang="de-DE" sz="1400" dirty="0" err="1" smtClean="0">
                <a:latin typeface="Arial"/>
              </a:rPr>
              <a:t>kdy</a:t>
            </a:r>
            <a:r>
              <a:rPr lang="de-DE" sz="1400" dirty="0" smtClean="0">
                <a:latin typeface="Arial"/>
              </a:rPr>
              <a:t> se </a:t>
            </a:r>
            <a:r>
              <a:rPr lang="de-DE" sz="1400" dirty="0" err="1" smtClean="0">
                <a:latin typeface="Arial"/>
              </a:rPr>
              <a:t>začaly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ve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větší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míře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využívat</a:t>
            </a:r>
            <a:r>
              <a:rPr lang="de-DE" sz="1400" dirty="0" smtClean="0">
                <a:latin typeface="Arial"/>
              </a:rPr>
              <a:t> LED </a:t>
            </a:r>
            <a:r>
              <a:rPr lang="de-DE" sz="1400" dirty="0" err="1" smtClean="0">
                <a:latin typeface="Arial"/>
              </a:rPr>
              <a:t>světlomety</a:t>
            </a:r>
            <a:r>
              <a:rPr lang="de-DE" sz="1400" dirty="0" smtClean="0">
                <a:latin typeface="Arial"/>
              </a:rPr>
              <a:t>, se </a:t>
            </a:r>
            <a:r>
              <a:rPr lang="de-DE" sz="1400" dirty="0" err="1" smtClean="0">
                <a:latin typeface="Arial"/>
              </a:rPr>
              <a:t>pojem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lumen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jako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jednotka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síly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pracovního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světlometu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dostal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tak</a:t>
            </a:r>
            <a:r>
              <a:rPr lang="de-DE" sz="1400" dirty="0" smtClean="0">
                <a:latin typeface="Arial"/>
              </a:rPr>
              <a:t> do </a:t>
            </a:r>
            <a:r>
              <a:rPr lang="de-DE" sz="1400" dirty="0" err="1" smtClean="0">
                <a:latin typeface="Arial"/>
              </a:rPr>
              <a:t>módy</a:t>
            </a:r>
            <a:r>
              <a:rPr lang="de-DE" sz="1400" dirty="0" smtClean="0">
                <a:latin typeface="Arial"/>
              </a:rPr>
              <a:t>, </a:t>
            </a:r>
            <a:r>
              <a:rPr lang="de-DE" sz="1400" dirty="0" err="1" smtClean="0">
                <a:latin typeface="Arial"/>
              </a:rPr>
              <a:t>že</a:t>
            </a:r>
            <a:r>
              <a:rPr lang="de-DE" sz="1400" dirty="0" smtClean="0">
                <a:latin typeface="Arial"/>
              </a:rPr>
              <a:t> v </a:t>
            </a:r>
            <a:r>
              <a:rPr lang="de-DE" sz="1400" dirty="0" err="1" smtClean="0">
                <a:latin typeface="Arial"/>
              </a:rPr>
              <a:t>současné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době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probíhá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něco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jako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souboj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lumenů</a:t>
            </a:r>
            <a:r>
              <a:rPr lang="de-DE" sz="1400" dirty="0" smtClean="0">
                <a:latin typeface="Arial"/>
              </a:rPr>
              <a:t>.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de-DE" sz="1400" dirty="0" smtClean="0">
                <a:latin typeface="Arial"/>
              </a:rPr>
              <a:t>Aby </a:t>
            </a:r>
            <a:r>
              <a:rPr lang="de-DE" sz="1400" dirty="0" err="1" smtClean="0">
                <a:latin typeface="Arial"/>
              </a:rPr>
              <a:t>výrobci</a:t>
            </a:r>
            <a:r>
              <a:rPr lang="de-DE" sz="1400" dirty="0" smtClean="0">
                <a:latin typeface="Arial"/>
              </a:rPr>
              <a:t> v </a:t>
            </a:r>
            <a:r>
              <a:rPr lang="de-DE" sz="1400" dirty="0" err="1" smtClean="0">
                <a:latin typeface="Arial"/>
              </a:rPr>
              <a:t>tomto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souboji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obstáli</a:t>
            </a:r>
            <a:r>
              <a:rPr lang="de-DE" sz="1400" dirty="0" smtClean="0">
                <a:latin typeface="Arial"/>
              </a:rPr>
              <a:t>, </a:t>
            </a:r>
            <a:r>
              <a:rPr lang="de-DE" sz="1400" dirty="0" err="1" smtClean="0">
                <a:latin typeface="Arial"/>
              </a:rPr>
              <a:t>začali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mnozí</a:t>
            </a:r>
            <a:r>
              <a:rPr lang="de-DE" sz="1400" dirty="0" smtClean="0">
                <a:latin typeface="Arial"/>
              </a:rPr>
              <a:t> z </a:t>
            </a:r>
            <a:r>
              <a:rPr lang="de-DE" sz="1400" dirty="0" err="1" smtClean="0">
                <a:latin typeface="Arial"/>
              </a:rPr>
              <a:t>nich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uvádět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ve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svých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reklamách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pouze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vypočítané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hodnoty</a:t>
            </a:r>
            <a:r>
              <a:rPr lang="de-DE" sz="1400" dirty="0" smtClean="0">
                <a:latin typeface="Arial"/>
              </a:rPr>
              <a:t>.</a:t>
            </a:r>
          </a:p>
          <a:p>
            <a:pPr fontAlgn="auto">
              <a:buFont typeface="Wingdings" pitchFamily="2" charset="2"/>
              <a:buChar char="§"/>
              <a:defRPr/>
            </a:pPr>
            <a:r>
              <a:rPr lang="de-DE" sz="1400" dirty="0" err="1" smtClean="0">
                <a:latin typeface="Arial"/>
              </a:rPr>
              <a:t>Při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měření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skutečné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intenzity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osvětlení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vykazují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konkurenční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výrobky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mnohdy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výrazně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nižší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hodnoty</a:t>
            </a:r>
            <a:r>
              <a:rPr lang="de-DE" sz="1400" dirty="0" smtClean="0">
                <a:latin typeface="Arial"/>
              </a:rPr>
              <a:t>. </a:t>
            </a:r>
            <a:r>
              <a:rPr lang="de-DE" sz="1400" dirty="0" err="1" smtClean="0">
                <a:latin typeface="Arial"/>
              </a:rPr>
              <a:t>Rozhodně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tak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neplatí</a:t>
            </a:r>
            <a:r>
              <a:rPr lang="de-DE" sz="1400" dirty="0" smtClean="0">
                <a:latin typeface="Arial"/>
              </a:rPr>
              <a:t>, </a:t>
            </a:r>
            <a:r>
              <a:rPr lang="de-DE" sz="1400" dirty="0" err="1" smtClean="0">
                <a:latin typeface="Arial"/>
              </a:rPr>
              <a:t>že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by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vydávaly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silnější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světlo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než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výrobky</a:t>
            </a:r>
            <a:r>
              <a:rPr lang="de-DE" sz="1400" dirty="0" smtClean="0">
                <a:latin typeface="Arial"/>
              </a:rPr>
              <a:t> HELLA VALUEFIT.</a:t>
            </a:r>
            <a:endParaRPr lang="de-DE" sz="1400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1</a:t>
            </a:r>
            <a:r>
              <a:rPr lang="de-DE" dirty="0" smtClean="0">
                <a:latin typeface="Arial"/>
              </a:rPr>
              <a:t>3</a:t>
            </a:r>
            <a:endParaRPr lang="de-DE" dirty="0">
              <a:latin typeface="Arial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50" y="3933825"/>
            <a:ext cx="2305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0388" y="5619750"/>
            <a:ext cx="8128000" cy="707886"/>
          </a:xfrm>
          <a:prstGeom prst="rect">
            <a:avLst/>
          </a:prstGeom>
          <a:solidFill>
            <a:srgbClr val="8494A1"/>
          </a:solidFill>
        </p:spPr>
        <p:txBody>
          <a:bodyPr lIns="0" tIns="0" rIns="0" bIns="0">
            <a:spAutoFit/>
          </a:bodyPr>
          <a:lstStyle/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/>
            </a:r>
            <a:b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HELLA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ale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zůstává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věrná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svému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přesvědčení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a i u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výrobků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HELLA VALUEFIT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nadále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uvádí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pouze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naměřené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hodnoty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v </a:t>
            </a:r>
            <a:r>
              <a:rPr lang="de-DE" sz="1200" b="1" dirty="0" err="1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lumenech</a:t>
            </a:r>
            <a:r>
              <a:rPr lang="de-DE" sz="1200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.</a:t>
            </a:r>
            <a:endParaRPr lang="de-DE" sz="1200" b="1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de-DE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8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14</a:t>
            </a:r>
            <a:endParaRPr lang="de-DE" dirty="0">
              <a:latin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2852936"/>
            <a:ext cx="6819924" cy="830997"/>
          </a:xfrm>
          <a:prstGeom prst="rect">
            <a:avLst/>
          </a:prstGeom>
          <a:solidFill>
            <a:srgbClr val="8494A1"/>
          </a:solidFill>
        </p:spPr>
        <p:txBody>
          <a:bodyPr wrap="square" lIns="0" tIns="0" rIns="0" bIns="0">
            <a:spAutoFit/>
          </a:bodyPr>
          <a:lstStyle/>
          <a:p>
            <a:pPr marL="8572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 smtClean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  <a:p>
            <a:pPr marL="857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DĚKUJEME A TĚŠÍME SE NA DALŠÍ SPOLUPRÁCI</a:t>
            </a:r>
          </a:p>
          <a:p>
            <a:pPr marL="857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                           </a:t>
            </a:r>
            <a:endParaRPr lang="de-DE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/>
              </a:rPr>
              <a:t>2</a:t>
            </a:r>
            <a:endParaRPr lang="de-DE" dirty="0">
              <a:latin typeface="Arial"/>
            </a:endParaRPr>
          </a:p>
        </p:txBody>
      </p:sp>
      <p:sp>
        <p:nvSpPr>
          <p:cNvPr id="9220" name="Titel 1"/>
          <p:cNvSpPr>
            <a:spLocks noGrp="1"/>
          </p:cNvSpPr>
          <p:nvPr>
            <p:ph type="title"/>
          </p:nvPr>
        </p:nvSpPr>
        <p:spPr>
          <a:xfrm>
            <a:off x="539750" y="360363"/>
            <a:ext cx="8280722" cy="885825"/>
          </a:xfrm>
        </p:spPr>
        <p:txBody>
          <a:bodyPr/>
          <a:lstStyle/>
          <a:p>
            <a:r>
              <a:rPr lang="de-DE" altLang="de-DE" sz="1900" dirty="0" err="1" smtClean="0">
                <a:latin typeface="Arial"/>
              </a:rPr>
              <a:t>Produktová</a:t>
            </a:r>
            <a:r>
              <a:rPr lang="de-DE" altLang="de-DE" sz="1900" dirty="0" smtClean="0">
                <a:latin typeface="Arial"/>
              </a:rPr>
              <a:t> a </a:t>
            </a:r>
            <a:r>
              <a:rPr lang="de-DE" altLang="de-DE" sz="1900" dirty="0" err="1" smtClean="0">
                <a:latin typeface="Arial"/>
              </a:rPr>
              <a:t>servisní</a:t>
            </a:r>
            <a:r>
              <a:rPr lang="de-DE" altLang="de-DE" sz="1900" dirty="0" smtClean="0">
                <a:latin typeface="Arial"/>
              </a:rPr>
              <a:t> </a:t>
            </a:r>
            <a:r>
              <a:rPr lang="de-DE" altLang="de-DE" sz="1900" dirty="0" err="1" smtClean="0">
                <a:latin typeface="Arial"/>
              </a:rPr>
              <a:t>kompetence</a:t>
            </a:r>
            <a:r>
              <a:rPr lang="de-DE" altLang="de-DE" sz="1900" dirty="0" smtClean="0">
                <a:latin typeface="Arial"/>
              </a:rPr>
              <a:t> </a:t>
            </a:r>
            <a:r>
              <a:rPr lang="de-DE" altLang="de-DE" sz="1900" dirty="0" err="1" smtClean="0">
                <a:latin typeface="Arial"/>
              </a:rPr>
              <a:t>společnosti</a:t>
            </a:r>
            <a:r>
              <a:rPr lang="de-DE" altLang="de-DE" sz="1900" dirty="0" smtClean="0">
                <a:latin typeface="Arial"/>
              </a:rPr>
              <a:t> HELLA v </a:t>
            </a:r>
            <a:r>
              <a:rPr lang="de-DE" altLang="de-DE" sz="1900" dirty="0" err="1" smtClean="0">
                <a:latin typeface="Arial"/>
              </a:rPr>
              <a:t>segmentu</a:t>
            </a:r>
            <a:r>
              <a:rPr lang="de-DE" altLang="de-DE" sz="1900" dirty="0" smtClean="0">
                <a:latin typeface="Arial"/>
              </a:rPr>
              <a:t> IAM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1700" b="0" dirty="0" err="1" smtClean="0">
                <a:latin typeface="Arial"/>
              </a:rPr>
              <a:t>Špičkový</a:t>
            </a:r>
            <a:r>
              <a:rPr lang="de-DE" altLang="de-DE" sz="1700" b="0" dirty="0" smtClean="0">
                <a:latin typeface="Arial"/>
              </a:rPr>
              <a:t> </a:t>
            </a:r>
            <a:r>
              <a:rPr lang="de-DE" altLang="de-DE" sz="1700" b="0" dirty="0" err="1" smtClean="0">
                <a:latin typeface="Arial"/>
              </a:rPr>
              <a:t>sortiment</a:t>
            </a:r>
            <a:r>
              <a:rPr lang="de-DE" altLang="de-DE" sz="1700" b="0" dirty="0" smtClean="0">
                <a:latin typeface="Arial"/>
              </a:rPr>
              <a:t>, </a:t>
            </a:r>
            <a:r>
              <a:rPr lang="de-DE" altLang="de-DE" sz="1700" b="0" dirty="0" err="1" smtClean="0">
                <a:latin typeface="Arial"/>
              </a:rPr>
              <a:t>profesionální</a:t>
            </a:r>
            <a:r>
              <a:rPr lang="de-DE" altLang="de-DE" sz="1700" b="0" dirty="0" smtClean="0">
                <a:latin typeface="Arial"/>
              </a:rPr>
              <a:t> </a:t>
            </a:r>
            <a:r>
              <a:rPr lang="de-DE" altLang="de-DE" sz="1700" b="0" dirty="0" err="1" smtClean="0">
                <a:latin typeface="Arial"/>
              </a:rPr>
              <a:t>vybavení</a:t>
            </a:r>
            <a:r>
              <a:rPr lang="de-DE" altLang="de-DE" sz="1700" b="0" dirty="0" smtClean="0">
                <a:latin typeface="Arial"/>
              </a:rPr>
              <a:t> </a:t>
            </a:r>
            <a:r>
              <a:rPr lang="de-DE" altLang="de-DE" sz="1700" b="0" dirty="0" err="1" smtClean="0">
                <a:latin typeface="Arial"/>
              </a:rPr>
              <a:t>autoservisů</a:t>
            </a:r>
            <a:r>
              <a:rPr lang="de-DE" altLang="de-DE" sz="1700" b="0" dirty="0" smtClean="0">
                <a:latin typeface="Arial"/>
              </a:rPr>
              <a:t>, </a:t>
            </a:r>
            <a:r>
              <a:rPr lang="de-DE" altLang="de-DE" sz="1700" b="0" dirty="0" err="1" smtClean="0">
                <a:latin typeface="Arial"/>
              </a:rPr>
              <a:t>prvotřídní</a:t>
            </a:r>
            <a:r>
              <a:rPr lang="de-DE" altLang="de-DE" sz="1700" b="0" dirty="0" smtClean="0">
                <a:latin typeface="Arial"/>
              </a:rPr>
              <a:t> </a:t>
            </a:r>
            <a:r>
              <a:rPr lang="de-DE" altLang="de-DE" sz="1700" b="0" dirty="0" err="1" smtClean="0">
                <a:latin typeface="Arial"/>
              </a:rPr>
              <a:t>servis</a:t>
            </a:r>
            <a:endParaRPr lang="de-DE" altLang="de-DE" sz="1700" b="0" dirty="0" smtClean="0">
              <a:latin typeface="Arial"/>
            </a:endParaRPr>
          </a:p>
        </p:txBody>
      </p:sp>
      <p:grpSp>
        <p:nvGrpSpPr>
          <p:cNvPr id="9221" name="Gruppieren 6"/>
          <p:cNvGrpSpPr>
            <a:grpSpLocks/>
          </p:cNvGrpSpPr>
          <p:nvPr/>
        </p:nvGrpSpPr>
        <p:grpSpPr bwMode="auto">
          <a:xfrm>
            <a:off x="685800" y="1320800"/>
            <a:ext cx="7778750" cy="4541838"/>
            <a:chOff x="538163" y="1196752"/>
            <a:chExt cx="8069262" cy="4711477"/>
          </a:xfrm>
        </p:grpSpPr>
        <p:grpSp>
          <p:nvGrpSpPr>
            <p:cNvPr id="9223" name="Gruppieren 7"/>
            <p:cNvGrpSpPr>
              <a:grpSpLocks/>
            </p:cNvGrpSpPr>
            <p:nvPr/>
          </p:nvGrpSpPr>
          <p:grpSpPr bwMode="auto">
            <a:xfrm>
              <a:off x="1323976" y="1196752"/>
              <a:ext cx="6496050" cy="4156075"/>
              <a:chOff x="1323976" y="1206500"/>
              <a:chExt cx="6496050" cy="4156075"/>
            </a:xfrm>
          </p:grpSpPr>
          <p:pic>
            <p:nvPicPr>
              <p:cNvPr id="9227" name="Picture 6" descr="M:\Datenplatte2011\PRJ3986\Layout\_material\illu_01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976" y="1206500"/>
                <a:ext cx="6496050" cy="415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28" name="Gruppieren 12"/>
              <p:cNvGrpSpPr>
                <a:grpSpLocks/>
              </p:cNvGrpSpPr>
              <p:nvPr/>
            </p:nvGrpSpPr>
            <p:grpSpPr bwMode="auto">
              <a:xfrm>
                <a:off x="2435225" y="2909888"/>
                <a:ext cx="204788" cy="949325"/>
                <a:chOff x="2567635" y="2779776"/>
                <a:chExt cx="204822" cy="949157"/>
              </a:xfrm>
            </p:grpSpPr>
            <p:sp>
              <p:nvSpPr>
                <p:cNvPr id="20" name="Flussdiagramm: Auszug 19"/>
                <p:cNvSpPr/>
                <p:nvPr/>
              </p:nvSpPr>
              <p:spPr bwMode="auto">
                <a:xfrm rot="840000">
                  <a:off x="2725791" y="2779172"/>
                  <a:ext cx="46118" cy="475840"/>
                </a:xfrm>
                <a:prstGeom prst="flowChartExtra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>
                    <a:latin typeface="+mn-lt"/>
                    <a:cs typeface="+mn-cs"/>
                  </a:endParaRPr>
                </a:p>
              </p:txBody>
            </p:sp>
            <p:cxnSp>
              <p:nvCxnSpPr>
                <p:cNvPr id="21" name="Gerade Verbindung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67673" y="3253365"/>
                  <a:ext cx="102118" cy="475840"/>
                </a:xfrm>
                <a:prstGeom prst="line">
                  <a:avLst/>
                </a:prstGeom>
                <a:noFill/>
                <a:ln w="127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229" name="Gruppieren 13"/>
              <p:cNvGrpSpPr>
                <a:grpSpLocks/>
              </p:cNvGrpSpPr>
              <p:nvPr/>
            </p:nvGrpSpPr>
            <p:grpSpPr bwMode="auto">
              <a:xfrm>
                <a:off x="6430963" y="2909888"/>
                <a:ext cx="204787" cy="949325"/>
                <a:chOff x="2567635" y="2779776"/>
                <a:chExt cx="204822" cy="949157"/>
              </a:xfrm>
            </p:grpSpPr>
            <p:sp>
              <p:nvSpPr>
                <p:cNvPr id="18" name="Flussdiagramm: Auszug 17"/>
                <p:cNvSpPr/>
                <p:nvPr/>
              </p:nvSpPr>
              <p:spPr bwMode="auto">
                <a:xfrm rot="840000">
                  <a:off x="2726809" y="2779172"/>
                  <a:ext cx="46118" cy="475840"/>
                </a:xfrm>
                <a:prstGeom prst="flowChartExtra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>
                    <a:latin typeface="+mn-lt"/>
                    <a:cs typeface="+mn-cs"/>
                  </a:endParaRPr>
                </a:p>
              </p:txBody>
            </p:sp>
            <p:cxnSp>
              <p:nvCxnSpPr>
                <p:cNvPr id="19" name="Gerade Verbindung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567043" y="3253365"/>
                  <a:ext cx="102118" cy="475840"/>
                </a:xfrm>
                <a:prstGeom prst="line">
                  <a:avLst/>
                </a:prstGeom>
                <a:noFill/>
                <a:ln w="127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230" name="Gruppieren 14"/>
              <p:cNvGrpSpPr>
                <a:grpSpLocks/>
              </p:cNvGrpSpPr>
              <p:nvPr/>
            </p:nvGrpSpPr>
            <p:grpSpPr bwMode="auto">
              <a:xfrm>
                <a:off x="4387850" y="2781300"/>
                <a:ext cx="284163" cy="1250950"/>
                <a:chOff x="2652109" y="2766939"/>
                <a:chExt cx="112255" cy="996568"/>
              </a:xfrm>
            </p:grpSpPr>
            <p:sp>
              <p:nvSpPr>
                <p:cNvPr id="16" name="Flussdiagramm: Auszug 15"/>
                <p:cNvSpPr/>
                <p:nvPr/>
              </p:nvSpPr>
              <p:spPr bwMode="auto">
                <a:xfrm rot="840000">
                  <a:off x="2745986" y="2766568"/>
                  <a:ext cx="18215" cy="491969"/>
                </a:xfrm>
                <a:prstGeom prst="flowChartExtra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>
                    <a:latin typeface="+mn-lt"/>
                    <a:cs typeface="+mn-cs"/>
                  </a:endParaRPr>
                </a:p>
              </p:txBody>
            </p:sp>
            <p:cxnSp>
              <p:nvCxnSpPr>
                <p:cNvPr id="17" name="Gerade Verbindung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652308" y="3258537"/>
                  <a:ext cx="72211" cy="505087"/>
                </a:xfrm>
                <a:prstGeom prst="line">
                  <a:avLst/>
                </a:prstGeom>
                <a:noFill/>
                <a:ln w="127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9" name="Rechteck 23"/>
            <p:cNvSpPr>
              <a:spLocks noChangeArrowheads="1"/>
            </p:cNvSpPr>
            <p:nvPr/>
          </p:nvSpPr>
          <p:spPr bwMode="auto">
            <a:xfrm>
              <a:off x="538163" y="3841503"/>
              <a:ext cx="2555815" cy="20667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08000" tIns="72000" rIns="108000" bIns="180000"/>
            <a:lstStyle/>
            <a:p>
              <a:pPr marL="0" lvl="1" fontAlgn="auto">
                <a:spcBef>
                  <a:spcPts val="200"/>
                </a:spcBef>
                <a:spcAft>
                  <a:spcPts val="0"/>
                </a:spcAft>
                <a:tabLst>
                  <a:tab pos="266700" algn="l"/>
                </a:tabLst>
                <a:defRPr/>
              </a:pP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Profesionální</a:t>
              </a:r>
              <a:r>
                <a:rPr lang="de-DE" sz="1400" b="1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vybavení</a:t>
              </a:r>
              <a:r>
                <a:rPr lang="de-DE" sz="1400" b="1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/>
              </a:r>
              <a:br>
                <a:rPr lang="de-DE" sz="1400" b="1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</a:b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autoservisů</a:t>
              </a:r>
              <a:endParaRPr lang="de-DE" sz="1400" b="1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Diagnostika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vozidel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Servis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klimatizace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Servis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autobaterií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Nástroje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/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přístroje</a:t>
              </a:r>
              <a:endParaRPr lang="de-DE" sz="1400" dirty="0">
                <a:latin typeface="Arial" panose="020B0604020202020204" pitchFamily="34" charset="0"/>
                <a:ea typeface="Geneva" pitchFamily="34" charset="0"/>
              </a:endParaRPr>
            </a:p>
          </p:txBody>
        </p:sp>
        <p:sp>
          <p:nvSpPr>
            <p:cNvPr id="10" name="Rechteck 35"/>
            <p:cNvSpPr>
              <a:spLocks noChangeArrowheads="1"/>
            </p:cNvSpPr>
            <p:nvPr/>
          </p:nvSpPr>
          <p:spPr bwMode="auto">
            <a:xfrm>
              <a:off x="3294886" y="3841503"/>
              <a:ext cx="2555815" cy="20667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08000" tIns="72000" rIns="108000" bIns="180000"/>
            <a:lstStyle/>
            <a:p>
              <a:pPr marL="0" lvl="1" fontAlgn="auto">
                <a:spcBef>
                  <a:spcPts val="200"/>
                </a:spcBef>
                <a:spcAft>
                  <a:spcPts val="0"/>
                </a:spcAft>
                <a:tabLst>
                  <a:tab pos="266700" algn="l"/>
                </a:tabLst>
                <a:defRPr/>
              </a:pP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Špičkový</a:t>
              </a:r>
              <a:r>
                <a:rPr lang="de-DE" sz="1400" b="1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endParaRPr lang="de-DE" sz="1400" b="1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0" lvl="1" fontAlgn="auto">
                <a:spcBef>
                  <a:spcPts val="200"/>
                </a:spcBef>
                <a:spcAft>
                  <a:spcPts val="0"/>
                </a:spcAft>
                <a:tabLst>
                  <a:tab pos="266700" algn="l"/>
                </a:tabLst>
                <a:defRPr/>
              </a:pP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sortiment</a:t>
              </a:r>
              <a:r>
                <a:rPr lang="de-DE" sz="1400" b="1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b="1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výrobků</a:t>
              </a:r>
              <a:endParaRPr lang="de-DE" sz="1400" b="1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Náhradní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díly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Karosářské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díly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Spotřební</a:t>
              </a:r>
              <a:r>
                <a:rPr lang="de-DE" sz="1400" dirty="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materiál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dirty="0" err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Příslušenství</a:t>
              </a:r>
              <a:endParaRPr lang="de-DE" sz="1400" dirty="0">
                <a:latin typeface="Arial" panose="020B0604020202020204" pitchFamily="34" charset="0"/>
                <a:ea typeface="Geneva" pitchFamily="34" charset="0"/>
              </a:endParaRPr>
            </a:p>
          </p:txBody>
        </p:sp>
        <p:sp>
          <p:nvSpPr>
            <p:cNvPr id="11" name="Rechteck 36"/>
            <p:cNvSpPr>
              <a:spLocks noChangeArrowheads="1"/>
            </p:cNvSpPr>
            <p:nvPr/>
          </p:nvSpPr>
          <p:spPr bwMode="auto">
            <a:xfrm>
              <a:off x="6051610" y="3841503"/>
              <a:ext cx="2555815" cy="20667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08000" tIns="72000" rIns="108000" bIns="180000"/>
            <a:lstStyle/>
            <a:p>
              <a:pPr marL="0" lvl="1" fontAlgn="auto">
                <a:spcBef>
                  <a:spcPts val="200"/>
                </a:spcBef>
                <a:spcAft>
                  <a:spcPts val="0"/>
                </a:spcAft>
                <a:tabLst>
                  <a:tab pos="266700" algn="l"/>
                </a:tabLst>
                <a:defRPr/>
              </a:pPr>
              <a:r>
                <a:rPr lang="de-DE" sz="1400" b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Prvotřídní </a:t>
              </a:r>
              <a:endParaRPr lang="de-DE" sz="1400" b="1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0" lvl="1" fontAlgn="auto">
                <a:spcBef>
                  <a:spcPts val="200"/>
                </a:spcBef>
                <a:spcAft>
                  <a:spcPts val="0"/>
                </a:spcAft>
                <a:tabLst>
                  <a:tab pos="266700" algn="l"/>
                </a:tabLst>
                <a:defRPr/>
              </a:pPr>
              <a:r>
                <a:rPr lang="de-DE" sz="1400" b="1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servis</a:t>
              </a:r>
              <a:endParaRPr lang="de-DE" sz="1400" b="1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Technický servis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Servisní koncepce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  <a:p>
              <a:pPr marL="285750" lvl="1" indent="-285750" fontAlgn="auto">
                <a:spcBef>
                  <a:spcPts val="2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>
                  <a:tab pos="266700" algn="l"/>
                </a:tabLst>
                <a:defRPr/>
              </a:pPr>
              <a:r>
                <a:rPr lang="de-DE" sz="1400" smtClean="0">
                  <a:latin typeface="Arial" panose="020B0604020202020204" pitchFamily="34" charset="0"/>
                  <a:ea typeface="Geneva" pitchFamily="34" charset="0"/>
                  <a:sym typeface="Wingdings" pitchFamily="2" charset="2"/>
                </a:rPr>
                <a:t>Podpora prodeje</a:t>
              </a:r>
              <a:endParaRPr lang="de-DE" sz="1400" dirty="0">
                <a:latin typeface="Arial" panose="020B0604020202020204" pitchFamily="34" charset="0"/>
                <a:ea typeface="Geneva" pitchFamily="34" charset="0"/>
                <a:sym typeface="Wingdings" pitchFamily="2" charset="2"/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541338" y="5949950"/>
            <a:ext cx="8062912" cy="474663"/>
          </a:xfrm>
          <a:prstGeom prst="rect">
            <a:avLst/>
          </a:prstGeom>
          <a:solidFill>
            <a:srgbClr val="8494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Urychlete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si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cestu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k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úspěchu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s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díly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,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nástroji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a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službami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společnosti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HELLA –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vše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od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jedn</a:t>
            </a:r>
            <a:r>
              <a:rPr lang="cs-CZ" sz="1200" b="1" dirty="0" smtClean="0">
                <a:latin typeface="Arial"/>
                <a:cs typeface="Arial" panose="020B0604020202020204" pitchFamily="34" charset="0"/>
              </a:rPr>
              <a:t>o</a:t>
            </a:r>
            <a:r>
              <a:rPr lang="de-DE" sz="1200" b="1" dirty="0" smtClean="0">
                <a:latin typeface="Arial"/>
                <a:cs typeface="Arial" panose="020B0604020202020204" pitchFamily="34" charset="0"/>
              </a:rPr>
              <a:t>ho </a:t>
            </a:r>
            <a:r>
              <a:rPr lang="de-DE" sz="1200" b="1" dirty="0" err="1" smtClean="0">
                <a:latin typeface="Arial"/>
                <a:cs typeface="Arial" panose="020B0604020202020204" pitchFamily="34" charset="0"/>
              </a:rPr>
              <a:t>dodavatele</a:t>
            </a:r>
            <a:endParaRPr lang="de-DE" sz="1200" b="1" dirty="0"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39750" y="360363"/>
            <a:ext cx="8496746" cy="885825"/>
          </a:xfrm>
        </p:spPr>
        <p:txBody>
          <a:bodyPr/>
          <a:lstStyle/>
          <a:p>
            <a:r>
              <a:rPr lang="en-US" altLang="de-DE" sz="1900" dirty="0" err="1" smtClean="0">
                <a:latin typeface="Arial"/>
              </a:rPr>
              <a:t>Opravy</a:t>
            </a:r>
            <a:r>
              <a:rPr lang="en-US" altLang="de-DE" sz="1900" dirty="0" smtClean="0">
                <a:latin typeface="Arial"/>
              </a:rPr>
              <a:t> </a:t>
            </a:r>
            <a:r>
              <a:rPr lang="en-US" altLang="de-DE" sz="1900" dirty="0" err="1" smtClean="0">
                <a:latin typeface="Arial"/>
              </a:rPr>
              <a:t>odpovídající</a:t>
            </a:r>
            <a:r>
              <a:rPr lang="en-US" altLang="de-DE" sz="1900" dirty="0" smtClean="0">
                <a:latin typeface="Arial"/>
              </a:rPr>
              <a:t> </a:t>
            </a:r>
            <a:r>
              <a:rPr lang="en-US" altLang="de-DE" sz="1900" dirty="0" err="1" smtClean="0">
                <a:latin typeface="Arial"/>
              </a:rPr>
              <a:t>aktuální</a:t>
            </a:r>
            <a:r>
              <a:rPr lang="en-US" altLang="de-DE" sz="1900" dirty="0" smtClean="0">
                <a:latin typeface="Arial"/>
              </a:rPr>
              <a:t> </a:t>
            </a:r>
            <a:r>
              <a:rPr lang="en-US" altLang="de-DE" sz="1900" dirty="0" err="1" smtClean="0">
                <a:latin typeface="Arial"/>
              </a:rPr>
              <a:t>hodnotě</a:t>
            </a:r>
            <a:r>
              <a:rPr lang="en-US" altLang="de-DE" sz="1900" dirty="0" smtClean="0">
                <a:latin typeface="Arial"/>
              </a:rPr>
              <a:t> </a:t>
            </a:r>
            <a:r>
              <a:rPr lang="en-US" altLang="de-DE" sz="1900" dirty="0" err="1" smtClean="0">
                <a:latin typeface="Arial"/>
              </a:rPr>
              <a:t>automobilu</a:t>
            </a:r>
            <a:r>
              <a:rPr lang="en-US" altLang="de-DE" sz="1900" dirty="0" smtClean="0">
                <a:latin typeface="Arial"/>
              </a:rPr>
              <a:t>: HELLA VALUEFIT</a:t>
            </a:r>
            <a:r>
              <a:rPr lang="en-US" altLang="de-DE" sz="1900" dirty="0" smtClean="0"/>
              <a:t/>
            </a:r>
            <a:br>
              <a:rPr lang="en-US" altLang="de-DE" sz="1900" dirty="0" smtClean="0"/>
            </a:br>
            <a:r>
              <a:rPr lang="en-US" altLang="de-DE" sz="1900" b="0" dirty="0" err="1" smtClean="0">
                <a:latin typeface="Arial"/>
              </a:rPr>
              <a:t>Účel</a:t>
            </a:r>
            <a:r>
              <a:rPr lang="en-US" altLang="de-DE" sz="1900" b="0" dirty="0" smtClean="0">
                <a:latin typeface="Arial"/>
              </a:rPr>
              <a:t> </a:t>
            </a:r>
            <a:r>
              <a:rPr lang="en-US" altLang="de-DE" sz="1900" b="0" dirty="0" err="1" smtClean="0">
                <a:latin typeface="Arial"/>
              </a:rPr>
              <a:t>použití</a:t>
            </a:r>
            <a:endParaRPr lang="de-DE" altLang="de-DE" sz="1900" b="0" dirty="0" smtClean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/>
              </a:rPr>
              <a:t>3</a:t>
            </a:r>
            <a:endParaRPr lang="de-DE" dirty="0">
              <a:latin typeface="Arial"/>
            </a:endParaRPr>
          </a:p>
        </p:txBody>
      </p:sp>
      <p:grpSp>
        <p:nvGrpSpPr>
          <p:cNvPr id="10245" name="Gruppieren 5"/>
          <p:cNvGrpSpPr>
            <a:grpSpLocks/>
          </p:cNvGrpSpPr>
          <p:nvPr/>
        </p:nvGrpSpPr>
        <p:grpSpPr bwMode="auto">
          <a:xfrm>
            <a:off x="1331913" y="1557338"/>
            <a:ext cx="4675187" cy="4303712"/>
            <a:chOff x="1905000" y="1698625"/>
            <a:chExt cx="5334000" cy="4191000"/>
          </a:xfrm>
        </p:grpSpPr>
        <p:sp>
          <p:nvSpPr>
            <p:cNvPr id="10264" name="AutoShape 2"/>
            <p:cNvSpPr>
              <a:spLocks noChangeArrowheads="1"/>
            </p:cNvSpPr>
            <p:nvPr/>
          </p:nvSpPr>
          <p:spPr bwMode="auto">
            <a:xfrm>
              <a:off x="3692525" y="1698625"/>
              <a:ext cx="1760538" cy="1371600"/>
            </a:xfrm>
            <a:prstGeom prst="triangle">
              <a:avLst>
                <a:gd name="adj" fmla="val 50000"/>
              </a:avLst>
            </a:prstGeom>
            <a:solidFill>
              <a:srgbClr val="9D9D9D"/>
            </a:solidFill>
            <a:ln w="63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de-DE">
                <a:latin typeface="Arial" pitchFamily="34" charset="0"/>
              </a:endParaRPr>
            </a:p>
          </p:txBody>
        </p:sp>
        <p:sp>
          <p:nvSpPr>
            <p:cNvPr id="10265" name="AutoShape 3"/>
            <p:cNvSpPr>
              <a:spLocks noChangeArrowheads="1"/>
            </p:cNvSpPr>
            <p:nvPr/>
          </p:nvSpPr>
          <p:spPr bwMode="auto">
            <a:xfrm flipV="1">
              <a:off x="2795588" y="3070225"/>
              <a:ext cx="3557587" cy="1447800"/>
            </a:xfrm>
            <a:custGeom>
              <a:avLst/>
              <a:gdLst>
                <a:gd name="T0" fmla="*/ 3108277 w 21600"/>
                <a:gd name="T1" fmla="*/ 723900 h 21600"/>
                <a:gd name="T2" fmla="*/ 1778793 w 21600"/>
                <a:gd name="T3" fmla="*/ 1447800 h 21600"/>
                <a:gd name="T4" fmla="*/ 449310 w 21600"/>
                <a:gd name="T5" fmla="*/ 723900 h 21600"/>
                <a:gd name="T6" fmla="*/ 177879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8 w 21600"/>
                <a:gd name="T13" fmla="*/ 4528 h 21600"/>
                <a:gd name="T14" fmla="*/ 17072 w 21600"/>
                <a:gd name="T15" fmla="*/ 170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55" y="21600"/>
                  </a:lnTo>
                  <a:lnTo>
                    <a:pt x="161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4A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10266" name="AutoShape 4"/>
            <p:cNvSpPr>
              <a:spLocks noChangeArrowheads="1"/>
            </p:cNvSpPr>
            <p:nvPr/>
          </p:nvSpPr>
          <p:spPr bwMode="auto">
            <a:xfrm flipV="1">
              <a:off x="1905000" y="4518025"/>
              <a:ext cx="5334000" cy="1371600"/>
            </a:xfrm>
            <a:custGeom>
              <a:avLst/>
              <a:gdLst>
                <a:gd name="T0" fmla="*/ 4888018 w 21600"/>
                <a:gd name="T1" fmla="*/ 685800 h 21600"/>
                <a:gd name="T2" fmla="*/ 2667000 w 21600"/>
                <a:gd name="T3" fmla="*/ 1371600 h 21600"/>
                <a:gd name="T4" fmla="*/ 445982 w 21600"/>
                <a:gd name="T5" fmla="*/ 685800 h 21600"/>
                <a:gd name="T6" fmla="*/ 26670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6 w 21600"/>
                <a:gd name="T13" fmla="*/ 3606 h 21600"/>
                <a:gd name="T14" fmla="*/ 17994 w 21600"/>
                <a:gd name="T15" fmla="*/ 1799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12" y="21600"/>
                  </a:lnTo>
                  <a:lnTo>
                    <a:pt x="1798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C7D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</p:grp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3108325"/>
            <a:ext cx="1260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H="1">
            <a:off x="3348038" y="2565400"/>
            <a:ext cx="115887" cy="519113"/>
          </a:xfrm>
          <a:prstGeom prst="straightConnector1">
            <a:avLst/>
          </a:prstGeom>
          <a:ln w="22225">
            <a:solidFill>
              <a:srgbClr val="CDD2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654425" y="2565400"/>
            <a:ext cx="0" cy="519113"/>
          </a:xfrm>
          <a:prstGeom prst="straightConnector1">
            <a:avLst/>
          </a:prstGeom>
          <a:ln w="22225">
            <a:solidFill>
              <a:srgbClr val="CDD2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851275" y="2565400"/>
            <a:ext cx="98425" cy="519113"/>
          </a:xfrm>
          <a:prstGeom prst="straightConnector1">
            <a:avLst/>
          </a:prstGeom>
          <a:ln w="22225">
            <a:solidFill>
              <a:srgbClr val="CDD2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0" y="2155825"/>
            <a:ext cx="549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Gruppieren 23"/>
          <p:cNvGrpSpPr>
            <a:grpSpLocks/>
          </p:cNvGrpSpPr>
          <p:nvPr/>
        </p:nvGrpSpPr>
        <p:grpSpPr bwMode="auto">
          <a:xfrm>
            <a:off x="558800" y="1484313"/>
            <a:ext cx="431800" cy="4376737"/>
            <a:chOff x="138418" y="1587877"/>
            <a:chExt cx="432050" cy="3233369"/>
          </a:xfrm>
        </p:grpSpPr>
        <p:sp>
          <p:nvSpPr>
            <p:cNvPr id="25" name="Rechteck 24"/>
            <p:cNvSpPr/>
            <p:nvPr/>
          </p:nvSpPr>
          <p:spPr>
            <a:xfrm rot="16200000">
              <a:off x="-272411" y="1998706"/>
              <a:ext cx="1253707" cy="4320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   Špičkový  </a:t>
              </a:r>
              <a:endParaRPr lang="en-US" sz="1100" b="1" dirty="0">
                <a:solidFill>
                  <a:schemeClr val="bg1"/>
                </a:solidFill>
                <a:latin typeface="Arial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    segment</a:t>
              </a:r>
              <a:endParaRPr lang="en-US" sz="1100" b="1" dirty="0">
                <a:solidFill>
                  <a:schemeClr val="bg1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 rot="16200000">
              <a:off x="-287658" y="3108161"/>
              <a:ext cx="1284200" cy="4320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     Střední </a:t>
              </a:r>
              <a:b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</a:br>
              <a: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    segment</a:t>
              </a:r>
              <a:endParaRPr lang="en-US" sz="1100" b="1" dirty="0">
                <a:solidFill>
                  <a:schemeClr val="bg1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 rot="16200000">
              <a:off x="-165687" y="4085091"/>
              <a:ext cx="1040260" cy="4320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rgbClr val="CDD2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smtClean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Základní segment</a:t>
              </a:r>
              <a:endParaRPr lang="en-US" sz="1100" b="1" dirty="0">
                <a:solidFill>
                  <a:schemeClr val="bg1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300788" y="1628775"/>
            <a:ext cx="2347912" cy="42545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defRPr/>
            </a:pPr>
            <a:r>
              <a:rPr lang="de-DE" sz="1100" dirty="0">
                <a:latin typeface="Arial" pitchFamily="34" charset="0"/>
              </a:rPr>
              <a:t/>
            </a:r>
            <a:br>
              <a:rPr lang="de-DE" sz="1100" dirty="0">
                <a:latin typeface="Arial" pitchFamily="34" charset="0"/>
              </a:rPr>
            </a:br>
            <a:endParaRPr lang="de-DE" sz="1100" dirty="0">
              <a:latin typeface="Arial" pitchFamily="34" charset="0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de-DE" sz="1100" dirty="0" err="1" smtClean="0">
                <a:latin typeface="Arial"/>
              </a:rPr>
              <a:t>Rozšíření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nabídky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výrobků</a:t>
            </a:r>
            <a:r>
              <a:rPr lang="de-DE" sz="1100" dirty="0" smtClean="0">
                <a:latin typeface="Arial"/>
              </a:rPr>
              <a:t> HELLA do </a:t>
            </a:r>
            <a:r>
              <a:rPr lang="de-DE" sz="1100" dirty="0" err="1" smtClean="0">
                <a:latin typeface="Arial"/>
              </a:rPr>
              <a:t>vrchní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sféry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středního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segmentu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de-DE" sz="1100" dirty="0" err="1" smtClean="0">
                <a:latin typeface="Arial"/>
              </a:rPr>
              <a:t>Účel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použití</a:t>
            </a:r>
            <a:r>
              <a:rPr lang="de-DE" sz="1100" dirty="0" smtClean="0">
                <a:latin typeface="Arial"/>
              </a:rPr>
              <a:t>:</a:t>
            </a:r>
            <a:br>
              <a:rPr lang="de-DE" sz="1100" dirty="0" smtClean="0">
                <a:latin typeface="Arial"/>
              </a:rPr>
            </a:br>
            <a:r>
              <a:rPr lang="cs-CZ" sz="1100" dirty="0" smtClean="0">
                <a:latin typeface="Arial"/>
              </a:rPr>
              <a:t>o</a:t>
            </a:r>
            <a:r>
              <a:rPr lang="de-DE" sz="1100" dirty="0" err="1" smtClean="0">
                <a:latin typeface="Arial"/>
              </a:rPr>
              <a:t>pravy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odpovídající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aktuální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hodnotě</a:t>
            </a:r>
            <a:r>
              <a:rPr lang="de-DE" sz="1100" dirty="0" smtClean="0">
                <a:latin typeface="Arial"/>
              </a:rPr>
              <a:t> </a:t>
            </a:r>
            <a:r>
              <a:rPr lang="cs-CZ" sz="1100" dirty="0" smtClean="0">
                <a:latin typeface="Arial"/>
              </a:rPr>
              <a:t>vozidla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de-DE" sz="1100" dirty="0" err="1" smtClean="0">
                <a:latin typeface="Arial"/>
              </a:rPr>
              <a:t>Splňuje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všechny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důležité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kvalitativní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požadavky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nezávislého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trhu</a:t>
            </a:r>
            <a:r>
              <a:rPr lang="de-DE" sz="1100" dirty="0" smtClean="0">
                <a:latin typeface="Arial"/>
              </a:rPr>
              <a:t> s </a:t>
            </a:r>
            <a:r>
              <a:rPr lang="de-DE" sz="1100" dirty="0" err="1" smtClean="0">
                <a:latin typeface="Arial"/>
              </a:rPr>
              <a:t>náhradními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díly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de-DE" sz="1100" dirty="0" err="1" smtClean="0">
                <a:latin typeface="Arial"/>
              </a:rPr>
              <a:t>Přiměřená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kvalita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za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velmi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dobrou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cenu</a:t>
            </a:r>
            <a:r>
              <a:rPr lang="de-DE" sz="1100" dirty="0" smtClean="0">
                <a:latin typeface="Arial"/>
              </a:rPr>
              <a:t> 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en-US" sz="1100" dirty="0" err="1" smtClean="0">
                <a:latin typeface="Arial"/>
              </a:rPr>
              <a:t>Jasné</a:t>
            </a:r>
            <a:r>
              <a:rPr lang="en-US" sz="1100" dirty="0" smtClean="0">
                <a:latin typeface="Arial"/>
              </a:rPr>
              <a:t> </a:t>
            </a:r>
            <a:r>
              <a:rPr lang="en-US" sz="1100" dirty="0" err="1" smtClean="0">
                <a:latin typeface="Arial"/>
              </a:rPr>
              <a:t>odlišení</a:t>
            </a:r>
            <a:r>
              <a:rPr lang="en-US" sz="1100" dirty="0" smtClean="0">
                <a:latin typeface="Arial"/>
              </a:rPr>
              <a:t> od </a:t>
            </a:r>
            <a:r>
              <a:rPr lang="en-US" sz="1100" dirty="0" err="1" smtClean="0">
                <a:latin typeface="Arial"/>
              </a:rPr>
              <a:t>programu</a:t>
            </a:r>
            <a:r>
              <a:rPr lang="en-US" sz="1100" dirty="0" smtClean="0">
                <a:latin typeface="Arial"/>
              </a:rPr>
              <a:t> HELLA High Performance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r>
              <a:rPr lang="de-DE" sz="1100" dirty="0" err="1" smtClean="0">
                <a:latin typeface="Arial"/>
              </a:rPr>
              <a:t>Vysoká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úroveň</a:t>
            </a:r>
            <a:r>
              <a:rPr lang="de-DE" sz="1100" dirty="0" smtClean="0">
                <a:latin typeface="Arial"/>
              </a:rPr>
              <a:t> </a:t>
            </a:r>
            <a:r>
              <a:rPr lang="de-DE" sz="1100" dirty="0" err="1" smtClean="0">
                <a:latin typeface="Arial"/>
              </a:rPr>
              <a:t>služeb</a:t>
            </a:r>
            <a:endParaRPr lang="de-DE" sz="1100" dirty="0">
              <a:latin typeface="Arial"/>
            </a:endParaRPr>
          </a:p>
          <a:p>
            <a:pPr marL="188913" indent="-188913" eaLnBrk="0" fontAlgn="auto" hangingPunct="0">
              <a:spcBef>
                <a:spcPts val="1200"/>
              </a:spcBef>
              <a:spcAft>
                <a:spcPts val="600"/>
              </a:spcAft>
              <a:buSzPct val="90000"/>
              <a:buFont typeface="Wingdings" pitchFamily="2" charset="2"/>
              <a:buChar char="à"/>
              <a:defRPr/>
            </a:pPr>
            <a:endParaRPr lang="de-DE" sz="1100" dirty="0">
              <a:latin typeface="Arial" pitchFamily="34" charset="0"/>
            </a:endParaRPr>
          </a:p>
        </p:txBody>
      </p:sp>
      <p:sp>
        <p:nvSpPr>
          <p:cNvPr id="29" name="Pfeil nach unten 28"/>
          <p:cNvSpPr/>
          <p:nvPr/>
        </p:nvSpPr>
        <p:spPr>
          <a:xfrm rot="16200000">
            <a:off x="5302250" y="3475038"/>
            <a:ext cx="673100" cy="406400"/>
          </a:xfrm>
          <a:prstGeom prst="downArrow">
            <a:avLst/>
          </a:prstGeom>
          <a:solidFill>
            <a:srgbClr val="8494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58800" y="5949950"/>
            <a:ext cx="8089900" cy="474663"/>
          </a:xfrm>
          <a:prstGeom prst="rect">
            <a:avLst/>
          </a:prstGeom>
          <a:solidFill>
            <a:srgbClr val="8494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350" b="1" smtClean="0">
                <a:latin typeface="Arial"/>
                <a:cs typeface="Arial" panose="020B0604020202020204" pitchFamily="34" charset="0"/>
              </a:rPr>
              <a:t>HELLA VALUEFIT – řešení ekonomických oprav starších automobilů</a:t>
            </a:r>
            <a:endParaRPr lang="de-DE" sz="1350" b="1" dirty="0">
              <a:latin typeface="Arial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1177925" y="1585913"/>
            <a:ext cx="2305050" cy="4175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3851275" y="1585913"/>
            <a:ext cx="2286000" cy="4184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feld 1030"/>
          <p:cNvSpPr txBox="1">
            <a:spLocks noChangeArrowheads="1"/>
          </p:cNvSpPr>
          <p:nvPr/>
        </p:nvSpPr>
        <p:spPr bwMode="auto">
          <a:xfrm rot="-3685241">
            <a:off x="1982788" y="299878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smtClean="0">
                <a:latin typeface="Arial"/>
              </a:rPr>
              <a:t>Cena</a:t>
            </a:r>
            <a:endParaRPr lang="de-DE" altLang="de-DE" sz="1600">
              <a:latin typeface="Arial"/>
            </a:endParaRPr>
          </a:p>
        </p:txBody>
      </p:sp>
      <p:sp>
        <p:nvSpPr>
          <p:cNvPr id="10258" name="Textfeld 41"/>
          <p:cNvSpPr txBox="1">
            <a:spLocks noChangeArrowheads="1"/>
          </p:cNvSpPr>
          <p:nvPr/>
        </p:nvSpPr>
        <p:spPr bwMode="auto">
          <a:xfrm rot="3736725">
            <a:off x="4608512" y="3178176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600" smtClean="0">
                <a:latin typeface="Arial"/>
              </a:rPr>
              <a:t>Kvalita</a:t>
            </a:r>
            <a:endParaRPr lang="de-DE" altLang="de-DE" sz="1600">
              <a:latin typeface="Arial"/>
            </a:endParaRPr>
          </a:p>
        </p:txBody>
      </p:sp>
      <p:pic>
        <p:nvPicPr>
          <p:cNvPr id="1025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425" y="2749550"/>
            <a:ext cx="12652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5" y="1609725"/>
            <a:ext cx="9366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eck 31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cs-CZ" sz="1400" b="1" dirty="0"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>
                <a:latin typeface="Arial"/>
              </a:rPr>
              <a:t>Správná</a:t>
            </a:r>
            <a:r>
              <a:rPr lang="de-DE" altLang="de-DE" dirty="0" smtClean="0">
                <a:latin typeface="Arial"/>
              </a:rPr>
              <a:t> </a:t>
            </a:r>
            <a:r>
              <a:rPr lang="de-DE" altLang="de-DE" dirty="0" err="1" smtClean="0">
                <a:latin typeface="Arial"/>
              </a:rPr>
              <a:t>volba</a:t>
            </a:r>
            <a:r>
              <a:rPr lang="de-DE" altLang="de-DE" dirty="0" smtClean="0">
                <a:latin typeface="Arial"/>
              </a:rPr>
              <a:t> pro </a:t>
            </a:r>
            <a:r>
              <a:rPr lang="cs-CZ" altLang="de-DE" dirty="0" smtClean="0">
                <a:latin typeface="Arial"/>
              </a:rPr>
              <a:t>každého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b="0" dirty="0" err="1" smtClean="0">
                <a:latin typeface="Arial"/>
              </a:rPr>
              <a:t>Porovnání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nabízeného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výkonu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b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/>
              </a:rPr>
              <a:t>4</a:t>
            </a:r>
            <a:endParaRPr lang="de-DE" dirty="0">
              <a:latin typeface="Arial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19755"/>
              </p:ext>
            </p:extLst>
          </p:nvPr>
        </p:nvGraphicFramePr>
        <p:xfrm>
          <a:off x="611560" y="1280467"/>
          <a:ext cx="7949456" cy="513420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2039"/>
                <a:gridCol w="2544833"/>
                <a:gridCol w="2540014"/>
                <a:gridCol w="2332570"/>
              </a:tblGrid>
              <a:tr h="444603">
                <a:tc rowSpan="2">
                  <a:txBody>
                    <a:bodyPr/>
                    <a:lstStyle/>
                    <a:p>
                      <a:endParaRPr lang="en-US" sz="12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4E7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i="0" u="none" baseline="0" noProof="0" smtClean="0">
                          <a:latin typeface="Arial"/>
                          <a:cs typeface="Arial" pitchFamily="34" charset="0"/>
                        </a:rPr>
                        <a:t>Očekávání zákazníků</a:t>
                      </a:r>
                      <a:endParaRPr lang="en-US" sz="1000" b="1" i="0" u="none" baseline="0" noProof="0" dirty="0">
                        <a:solidFill>
                          <a:schemeClr val="bg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EE4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</a:p>
                    <a:p>
                      <a:pPr algn="l"/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2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28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baseline="0" noProof="0" smtClean="0">
                          <a:solidFill>
                            <a:schemeClr val="dk1"/>
                          </a:solidFill>
                          <a:latin typeface="Arial"/>
                          <a:cs typeface="Arial" pitchFamily="34" charset="0"/>
                        </a:rPr>
                        <a:t>Špičkový segment </a:t>
                      </a:r>
                      <a:endParaRPr lang="en-US" sz="1000" b="1" i="0" u="none" baseline="0" noProof="0" dirty="0">
                        <a:solidFill>
                          <a:schemeClr val="bg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>
                    <a:solidFill>
                      <a:srgbClr val="DEE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baseline="0" noProof="0" smtClean="0">
                          <a:solidFill>
                            <a:schemeClr val="tx1"/>
                          </a:solidFill>
                          <a:latin typeface="Arial"/>
                          <a:cs typeface="Arial" pitchFamily="34" charset="0"/>
                        </a:rPr>
                        <a:t>Střední segment</a:t>
                      </a:r>
                      <a:endParaRPr lang="en-US" sz="1000" b="1" i="0" u="none" baseline="0" noProof="0" dirty="0">
                        <a:solidFill>
                          <a:schemeClr val="tx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>
                    <a:solidFill>
                      <a:srgbClr val="DEE4E7"/>
                    </a:solidFill>
                  </a:tcPr>
                </a:tc>
              </a:tr>
              <a:tr h="85418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noProof="0" smtClean="0">
                          <a:latin typeface="Arial"/>
                          <a:cs typeface="Arial" pitchFamily="34" charset="0"/>
                        </a:rPr>
                        <a:t>Výrobky</a:t>
                      </a:r>
                      <a:endParaRPr lang="en-US" sz="16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000" b="1" i="0" u="none" baseline="0" noProof="0" smtClean="0">
                          <a:latin typeface="Arial"/>
                          <a:cs typeface="Arial" pitchFamily="34" charset="0"/>
                        </a:rPr>
                        <a:t>Rozsáhlý sortiment/paleta výrobků v různých stupních kvality; tržní pokrytí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Vysoký výkon dle standardů originálních dílů</a:t>
                      </a:r>
                      <a:endParaRPr lang="en-US" sz="1000" b="0" i="0" u="none" baseline="0" noProof="0" dirty="0" smtClean="0">
                        <a:latin typeface="Arial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Vynikající technika </a:t>
                      </a:r>
                      <a:endParaRPr lang="en-US" sz="1000" b="0" i="0" u="none" baseline="0" noProof="0" dirty="0" smtClean="0">
                        <a:latin typeface="Arial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1000" b="0" i="0" u="none" baseline="0" noProof="0" smtClean="0">
                          <a:latin typeface="Arial"/>
                          <a:cs typeface="Arial" pitchFamily="34" charset="0"/>
                        </a:rPr>
                        <a:t>Dlouhá životnost s minimem reklamací</a:t>
                      </a:r>
                      <a:endParaRPr lang="en-US" sz="1000" b="0" i="0" u="none" baseline="0" noProof="0" dirty="0">
                        <a:solidFill>
                          <a:srgbClr val="FF0000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solidFill>
                            <a:schemeClr val="tx1"/>
                          </a:solidFill>
                          <a:latin typeface="Arial"/>
                          <a:cs typeface="Arial" pitchFamily="34" charset="0"/>
                        </a:rPr>
                        <a:t>Střední segment</a:t>
                      </a:r>
                      <a:endParaRPr lang="en-US" sz="1000" b="0" i="0" u="none" baseline="0" noProof="0" dirty="0" smtClean="0">
                        <a:solidFill>
                          <a:schemeClr val="tx1"/>
                        </a:solidFill>
                        <a:latin typeface="Arial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a životnost odpovídající požadavkům (oprava odpovídající aktuální hodnotě automobilu)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0925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0" i="0" u="none" baseline="0" noProof="0" dirty="0" smtClean="0">
                          <a:latin typeface="Arial"/>
                          <a:cs typeface="Arial" pitchFamily="34" charset="0"/>
                        </a:rPr>
                        <a:t>Velké 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portfolio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výrobků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Kompaktní portfolio výrobků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4240">
                <a:tc vMerge="1">
                  <a:txBody>
                    <a:bodyPr/>
                    <a:lstStyle/>
                    <a:p>
                      <a:pPr algn="ctr"/>
                      <a:endParaRPr lang="en-US" sz="1800" b="1" noProof="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Vynikající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pokrytí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trhu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Pokrytí starších automobilů v souladu s požadavky trhu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4240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i="0" u="none" kern="1200" baseline="0" noProof="0" smtClean="0">
                          <a:latin typeface="Arial"/>
                          <a:cs typeface="Arial" pitchFamily="34" charset="0"/>
                        </a:rPr>
                        <a:t>Služby</a:t>
                      </a:r>
                      <a:endParaRPr lang="en-US" sz="1600" b="0" i="0" u="none" kern="1200" baseline="0" noProof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 pitchFamily="34" charset="0"/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Logistika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lang="cs-CZ" sz="1000" b="1" i="0" u="none" baseline="0" noProof="0" dirty="0" smtClean="0">
                          <a:latin typeface="Arial"/>
                          <a:cs typeface="Arial" pitchFamily="34" charset="0"/>
                        </a:rPr>
                        <a:t>v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ysoká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dostupnost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reverzní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logistika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Až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95%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dostupnost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díky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špičkové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logistice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Efektivita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díky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elektronickým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informačním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a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objednávkovým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systémům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. 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925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000" b="0" i="0" u="none" baseline="0" noProof="0" dirty="0" smtClean="0">
                          <a:latin typeface="Arial"/>
                          <a:cs typeface="Arial" pitchFamily="34" charset="0"/>
                        </a:rPr>
                        <a:t>Rychlý p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roces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řešení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cs-CZ" sz="1000" b="0" i="0" u="none" baseline="0" noProof="0" dirty="0" smtClean="0">
                          <a:latin typeface="Arial"/>
                          <a:cs typeface="Arial" pitchFamily="34" charset="0"/>
                        </a:rPr>
                        <a:t>reklamací</a:t>
                      </a:r>
                      <a:endParaRPr lang="en-US" sz="1000" b="0" i="0" u="none" baseline="0" noProof="0" dirty="0">
                        <a:solidFill>
                          <a:schemeClr val="tx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73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i="0" u="none" baseline="0" noProof="0" smtClean="0">
                          <a:latin typeface="Arial"/>
                          <a:cs typeface="Arial" pitchFamily="34" charset="0"/>
                        </a:rPr>
                        <a:t>Informace o výrobcích, technický servis, informace o opravách a údržbě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Prvotřídní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technický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servis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(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infolinka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,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školení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, data)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1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Technické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informace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/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přidaná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hodnota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v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souvislosti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s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výrobkem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Důležité technické informace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5322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u="none" baseline="0" noProof="0" smtClean="0">
                          <a:latin typeface="Arial"/>
                          <a:cs typeface="Arial" pitchFamily="34" charset="0"/>
                        </a:rPr>
                        <a:t>Označení výrobků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Jednoduché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označení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výrobků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na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webu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, v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tištěných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materiálech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i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mobilních</a:t>
                      </a:r>
                      <a:r>
                        <a:rPr lang="en-US" sz="1000" b="0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baseline="0" noProof="0" dirty="0" err="1" smtClean="0">
                          <a:latin typeface="Arial"/>
                          <a:cs typeface="Arial" pitchFamily="34" charset="0"/>
                        </a:rPr>
                        <a:t>aplikacích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240">
                <a:tc vMerge="1">
                  <a:txBody>
                    <a:bodyPr/>
                    <a:lstStyle/>
                    <a:p>
                      <a:pPr algn="ctr"/>
                      <a:endParaRPr lang="en-US" sz="18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l-PL" sz="1000" b="1" i="0" u="none" baseline="0" noProof="0" dirty="0" smtClean="0">
                          <a:latin typeface="Arial"/>
                          <a:cs typeface="Arial" pitchFamily="34" charset="0"/>
                        </a:rPr>
                        <a:t>Podpora </a:t>
                      </a:r>
                      <a:r>
                        <a:rPr lang="pl-PL" sz="1000" b="1" i="0" u="none" baseline="0" noProof="0" dirty="0" smtClean="0">
                          <a:latin typeface="Arial"/>
                          <a:cs typeface="Arial" pitchFamily="34" charset="0"/>
                        </a:rPr>
                        <a:t>prodeje </a:t>
                      </a:r>
                      <a:r>
                        <a:rPr lang="pl-PL" sz="1000" b="1" i="0" u="none" baseline="0" noProof="0" dirty="0" smtClean="0">
                          <a:latin typeface="Arial"/>
                          <a:cs typeface="Arial" pitchFamily="34" charset="0"/>
                        </a:rPr>
                        <a:t>a </a:t>
                      </a:r>
                      <a:r>
                        <a:rPr lang="pl-PL" sz="1000" b="1" i="0" u="none" baseline="0" noProof="0" dirty="0" smtClean="0">
                          <a:latin typeface="Arial"/>
                          <a:cs typeface="Arial" pitchFamily="34" charset="0"/>
                        </a:rPr>
                        <a:t>marketing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Profesionální podpora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baseline="0" noProof="0" smtClean="0">
                          <a:latin typeface="Arial"/>
                          <a:cs typeface="Arial" pitchFamily="34" charset="0"/>
                        </a:rPr>
                        <a:t>Přiměřená podpora</a:t>
                      </a:r>
                      <a:endParaRPr lang="en-US" sz="1000" b="0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884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i="0" u="none" baseline="0" noProof="0" smtClean="0">
                          <a:latin typeface="Arial"/>
                          <a:cs typeface="Arial" pitchFamily="34" charset="0"/>
                        </a:rPr>
                        <a:t>Shrnutí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EE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Vždy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nejlepší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řešení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!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EE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Nejlepší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řešení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pro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starší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automobily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s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nízkou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zůstatkovou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hodnotou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a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omezenou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zbývající</a:t>
                      </a:r>
                      <a:r>
                        <a:rPr lang="en-US" sz="1000" b="1" i="0" u="none" baseline="0" noProof="0" dirty="0" smtClean="0">
                          <a:latin typeface="Arial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baseline="0" noProof="0" dirty="0" err="1" smtClean="0">
                          <a:latin typeface="Arial"/>
                          <a:cs typeface="Arial" pitchFamily="34" charset="0"/>
                        </a:rPr>
                        <a:t>životností</a:t>
                      </a:r>
                      <a:endParaRPr lang="en-US" sz="1000" b="1" i="0" u="none" baseline="0" noProof="0" dirty="0">
                        <a:latin typeface="Arial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EE4E7"/>
                    </a:solidFill>
                  </a:tcPr>
                </a:tc>
              </a:tr>
            </a:tbl>
          </a:graphicData>
        </a:graphic>
      </p:graphicFrame>
      <p:pic>
        <p:nvPicPr>
          <p:cNvPr id="11270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281113"/>
            <a:ext cx="9366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1281113"/>
            <a:ext cx="603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Arial"/>
              </a:rPr>
              <a:t>Správná</a:t>
            </a:r>
            <a:r>
              <a:rPr lang="de-DE" altLang="de-DE" dirty="0">
                <a:latin typeface="Arial"/>
              </a:rPr>
              <a:t> </a:t>
            </a:r>
            <a:r>
              <a:rPr lang="de-DE" altLang="de-DE" dirty="0" err="1">
                <a:latin typeface="Arial"/>
              </a:rPr>
              <a:t>volba</a:t>
            </a:r>
            <a:r>
              <a:rPr lang="de-DE" altLang="de-DE" dirty="0">
                <a:latin typeface="Arial"/>
              </a:rPr>
              <a:t> pro </a:t>
            </a:r>
            <a:r>
              <a:rPr lang="cs-CZ" altLang="de-DE" dirty="0">
                <a:latin typeface="Arial"/>
              </a:rPr>
              <a:t>každého </a:t>
            </a:r>
            <a:r>
              <a:rPr lang="cs-CZ" altLang="de-DE" dirty="0" smtClean="0">
                <a:latin typeface="Arial"/>
              </a:rPr>
              <a:t/>
            </a:r>
            <a:br>
              <a:rPr lang="cs-CZ" altLang="de-DE" dirty="0" smtClean="0">
                <a:latin typeface="Arial"/>
              </a:rPr>
            </a:br>
            <a:r>
              <a:rPr lang="de-DE" altLang="de-DE" b="0" dirty="0" smtClean="0">
                <a:latin typeface="Arial"/>
              </a:rPr>
              <a:t>Sortiment </a:t>
            </a:r>
            <a:r>
              <a:rPr lang="de-DE" altLang="de-DE" b="0" dirty="0" err="1" smtClean="0">
                <a:latin typeface="Arial"/>
              </a:rPr>
              <a:t>výrobků</a:t>
            </a:r>
            <a:r>
              <a:rPr lang="de-DE" altLang="de-DE" b="0" dirty="0" smtClean="0">
                <a:latin typeface="Arial"/>
              </a:rPr>
              <a:t> HELLA VALUEFIT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/>
              </a:rPr>
              <a:t>5</a:t>
            </a:r>
            <a:endParaRPr lang="de-DE" dirty="0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032250" cy="487045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ts val="12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1000" b="1" dirty="0" smtClean="0">
                <a:latin typeface="Arial"/>
              </a:rPr>
              <a:t>       </a:t>
            </a:r>
            <a:r>
              <a:rPr lang="de-DE" sz="1000" b="1" dirty="0" err="1" smtClean="0">
                <a:latin typeface="Arial"/>
              </a:rPr>
              <a:t>Silný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pracant</a:t>
            </a:r>
            <a:r>
              <a:rPr lang="de-DE" sz="1000" b="1" dirty="0" smtClean="0">
                <a:latin typeface="Arial"/>
              </a:rPr>
              <a:t>, </a:t>
            </a:r>
            <a:r>
              <a:rPr lang="de-DE" sz="1000" b="1" dirty="0" err="1" smtClean="0">
                <a:latin typeface="Arial"/>
              </a:rPr>
              <a:t>který</a:t>
            </a:r>
            <a:r>
              <a:rPr lang="de-DE" sz="1000" b="1" dirty="0" smtClean="0">
                <a:latin typeface="Arial"/>
              </a:rPr>
              <a:t> se </a:t>
            </a:r>
            <a:r>
              <a:rPr lang="de-DE" sz="1000" b="1" dirty="0" err="1" smtClean="0">
                <a:latin typeface="Arial"/>
              </a:rPr>
              <a:t>rychle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vyplatí</a:t>
            </a:r>
            <a:r>
              <a:rPr lang="de-DE" sz="1000" b="1" dirty="0" smtClean="0">
                <a:latin typeface="Arial"/>
              </a:rPr>
              <a:t>.</a:t>
            </a:r>
            <a:endParaRPr lang="en-US" sz="1000" b="1" dirty="0">
              <a:latin typeface="Arial"/>
            </a:endParaRPr>
          </a:p>
          <a:p>
            <a:pPr fontAlgn="auto">
              <a:lnSpc>
                <a:spcPts val="1200"/>
              </a:lnSpc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Zaměření</a:t>
            </a:r>
            <a:r>
              <a:rPr lang="de-DE" sz="1000" dirty="0" smtClean="0">
                <a:latin typeface="Arial"/>
              </a:rPr>
              <a:t> na </a:t>
            </a:r>
            <a:r>
              <a:rPr lang="cs-CZ" sz="1000" dirty="0" smtClean="0">
                <a:latin typeface="Arial"/>
              </a:rPr>
              <a:t>kulaté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smtClean="0">
                <a:latin typeface="Arial"/>
              </a:rPr>
              <a:t>a </a:t>
            </a:r>
            <a:r>
              <a:rPr lang="de-DE" sz="1000" dirty="0" err="1" smtClean="0">
                <a:latin typeface="Arial"/>
              </a:rPr>
              <a:t>oválné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pracovní</a:t>
            </a:r>
            <a:r>
              <a:rPr lang="de-DE" sz="1000" dirty="0" smtClean="0">
                <a:latin typeface="Arial"/>
              </a:rPr>
              <a:t> LED </a:t>
            </a:r>
            <a:r>
              <a:rPr lang="de-DE" sz="1000" dirty="0" err="1" smtClean="0">
                <a:latin typeface="Arial"/>
              </a:rPr>
              <a:t>světlomety</a:t>
            </a:r>
            <a:r>
              <a:rPr lang="de-DE" sz="1000" dirty="0" smtClean="0">
                <a:latin typeface="Arial"/>
              </a:rPr>
              <a:t> </a:t>
            </a:r>
            <a:endParaRPr lang="de-DE" sz="1000" dirty="0">
              <a:latin typeface="Arial"/>
            </a:endParaRPr>
          </a:p>
          <a:p>
            <a:pPr fontAlgn="auto">
              <a:lnSpc>
                <a:spcPts val="1200"/>
              </a:lnSpc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Vysoce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výkonné</a:t>
            </a:r>
            <a:r>
              <a:rPr lang="de-DE" sz="1000" dirty="0" smtClean="0">
                <a:latin typeface="Arial"/>
              </a:rPr>
              <a:t> LED </a:t>
            </a:r>
            <a:r>
              <a:rPr lang="de-DE" sz="1000" dirty="0" err="1" smtClean="0">
                <a:latin typeface="Arial"/>
              </a:rPr>
              <a:t>diody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zaručují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světelný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tok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až</a:t>
            </a:r>
            <a:r>
              <a:rPr lang="de-DE" sz="1000" dirty="0" smtClean="0">
                <a:latin typeface="Arial"/>
              </a:rPr>
              <a:t> 1 050 </a:t>
            </a:r>
            <a:r>
              <a:rPr lang="de-DE" sz="1000" dirty="0" err="1" smtClean="0">
                <a:latin typeface="Arial"/>
              </a:rPr>
              <a:t>lumenů</a:t>
            </a:r>
            <a:r>
              <a:rPr lang="de-DE" sz="1000" dirty="0" smtClean="0">
                <a:latin typeface="Arial"/>
              </a:rPr>
              <a:t> </a:t>
            </a:r>
            <a:endParaRPr lang="de-DE" sz="1000" dirty="0">
              <a:latin typeface="Arial"/>
            </a:endParaRPr>
          </a:p>
          <a:p>
            <a:pPr fontAlgn="auto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000" dirty="0" err="1" smtClean="0">
                <a:latin typeface="Arial"/>
              </a:rPr>
              <a:t>Všechny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pracovní</a:t>
            </a:r>
            <a:r>
              <a:rPr lang="en-US" sz="1000" dirty="0" smtClean="0">
                <a:latin typeface="Arial"/>
              </a:rPr>
              <a:t> LED </a:t>
            </a:r>
            <a:r>
              <a:rPr lang="en-US" sz="1000" dirty="0" err="1" smtClean="0">
                <a:latin typeface="Arial"/>
              </a:rPr>
              <a:t>světlomety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jsou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odolné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proti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ponoření</a:t>
            </a:r>
            <a:r>
              <a:rPr lang="en-US" sz="1000" dirty="0" smtClean="0">
                <a:latin typeface="Arial"/>
              </a:rPr>
              <a:t> do </a:t>
            </a:r>
            <a:r>
              <a:rPr lang="en-US" sz="1000" dirty="0" err="1" smtClean="0">
                <a:latin typeface="Arial"/>
              </a:rPr>
              <a:t>vody</a:t>
            </a:r>
            <a:endParaRPr lang="en-US" sz="1000" dirty="0" smtClean="0">
              <a:latin typeface="Arial"/>
            </a:endParaRPr>
          </a:p>
          <a:p>
            <a:pPr marL="0" indent="0" fontAlgn="auto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1000" b="1" dirty="0" smtClean="0">
                <a:latin typeface="Arial"/>
              </a:rPr>
              <a:t/>
            </a:r>
            <a:br>
              <a:rPr lang="de-DE" sz="1000" b="1" dirty="0" smtClean="0">
                <a:latin typeface="Arial"/>
              </a:rPr>
            </a:br>
            <a:r>
              <a:rPr lang="de-DE" sz="1000" b="1" dirty="0" smtClean="0">
                <a:latin typeface="Arial"/>
              </a:rPr>
              <a:t>        </a:t>
            </a:r>
            <a:r>
              <a:rPr lang="de-DE" sz="1000" b="1" dirty="0" err="1" smtClean="0">
                <a:latin typeface="Arial"/>
              </a:rPr>
              <a:t>Jedna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funkce</a:t>
            </a:r>
            <a:r>
              <a:rPr lang="de-DE" sz="1000" b="1" dirty="0" smtClean="0">
                <a:latin typeface="Arial"/>
              </a:rPr>
              <a:t>. </a:t>
            </a:r>
            <a:r>
              <a:rPr lang="de-DE" sz="1000" b="1" dirty="0" err="1" smtClean="0">
                <a:latin typeface="Arial"/>
              </a:rPr>
              <a:t>Mnoho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předností</a:t>
            </a:r>
            <a:r>
              <a:rPr lang="de-DE" sz="1000" b="1" dirty="0" smtClean="0">
                <a:latin typeface="Arial"/>
              </a:rPr>
              <a:t>.</a:t>
            </a:r>
            <a:endParaRPr lang="en-US" sz="1000" b="1" dirty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Jedno</a:t>
            </a:r>
            <a:r>
              <a:rPr lang="cs-CZ" sz="1000" dirty="0" smtClean="0">
                <a:latin typeface="Arial"/>
              </a:rPr>
              <a:t>funkční </a:t>
            </a:r>
            <a:r>
              <a:rPr lang="de-DE" sz="1000" dirty="0" err="1" smtClean="0">
                <a:latin typeface="Arial"/>
              </a:rPr>
              <a:t>světla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smtClean="0">
                <a:latin typeface="Arial"/>
              </a:rPr>
              <a:t>pro </a:t>
            </a:r>
            <a:r>
              <a:rPr lang="de-DE" sz="1000" dirty="0" err="1" smtClean="0">
                <a:latin typeface="Arial"/>
              </a:rPr>
              <a:t>téměř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každou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oblast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použití</a:t>
            </a:r>
            <a:r>
              <a:rPr lang="de-DE" sz="1000" dirty="0" smtClean="0">
                <a:latin typeface="Arial"/>
              </a:rPr>
              <a:t> </a:t>
            </a:r>
            <a:endParaRPr lang="de-DE" sz="1000" dirty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Světla</a:t>
            </a:r>
            <a:r>
              <a:rPr lang="de-DE" sz="1000" dirty="0" smtClean="0">
                <a:latin typeface="Arial"/>
              </a:rPr>
              <a:t> na </a:t>
            </a:r>
            <a:r>
              <a:rPr lang="de-DE" sz="1000" dirty="0" err="1" smtClean="0">
                <a:latin typeface="Arial"/>
              </a:rPr>
              <a:t>pryžových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patkách</a:t>
            </a:r>
            <a:r>
              <a:rPr lang="de-DE" sz="1000" dirty="0" smtClean="0">
                <a:latin typeface="Arial"/>
              </a:rPr>
              <a:t> v </a:t>
            </a:r>
            <a:r>
              <a:rPr lang="de-DE" sz="1000" dirty="0" err="1" smtClean="0">
                <a:latin typeface="Arial"/>
              </a:rPr>
              <a:t>nejrůznějších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tvarech</a:t>
            </a:r>
            <a:r>
              <a:rPr lang="de-DE" sz="1000" dirty="0" smtClean="0">
                <a:latin typeface="Arial"/>
              </a:rPr>
              <a:t> a </a:t>
            </a:r>
            <a:r>
              <a:rPr lang="de-DE" sz="1000" dirty="0" err="1" smtClean="0">
                <a:latin typeface="Arial"/>
              </a:rPr>
              <a:t>úhlech</a:t>
            </a:r>
            <a:r>
              <a:rPr lang="de-DE" sz="1000" dirty="0" smtClean="0">
                <a:latin typeface="Arial"/>
              </a:rPr>
              <a:t>, </a:t>
            </a:r>
            <a:r>
              <a:rPr lang="de-DE" sz="1000" dirty="0" err="1" smtClean="0">
                <a:latin typeface="Arial"/>
              </a:rPr>
              <a:t>obrysová</a:t>
            </a:r>
            <a:r>
              <a:rPr lang="de-DE" sz="1000" dirty="0" smtClean="0">
                <a:latin typeface="Arial"/>
              </a:rPr>
              <a:t> a </a:t>
            </a:r>
            <a:r>
              <a:rPr lang="de-DE" sz="1000" dirty="0" err="1" smtClean="0">
                <a:latin typeface="Arial"/>
              </a:rPr>
              <a:t>boční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obrysová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světla</a:t>
            </a:r>
            <a:r>
              <a:rPr lang="de-DE" sz="1000" dirty="0" smtClean="0">
                <a:latin typeface="Arial"/>
              </a:rPr>
              <a:t> s </a:t>
            </a:r>
            <a:r>
              <a:rPr lang="de-DE" sz="1000" dirty="0" err="1" smtClean="0">
                <a:latin typeface="Arial"/>
              </a:rPr>
              <a:t>integrovanými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odrazkami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či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bez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nich</a:t>
            </a:r>
            <a:endParaRPr lang="de-DE" sz="1000" dirty="0" smtClean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Osvětlení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registrační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značky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pomocí</a:t>
            </a:r>
            <a:r>
              <a:rPr lang="de-DE" sz="1000" dirty="0" smtClean="0">
                <a:latin typeface="Arial"/>
              </a:rPr>
              <a:t> LED </a:t>
            </a:r>
            <a:r>
              <a:rPr lang="de-DE" sz="1000" dirty="0" err="1" smtClean="0">
                <a:latin typeface="Arial"/>
              </a:rPr>
              <a:t>diod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nebo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žárovek</a:t>
            </a:r>
            <a:endParaRPr lang="de-DE" sz="1000" dirty="0" smtClean="0">
              <a:latin typeface="Arial"/>
            </a:endParaRPr>
          </a:p>
          <a:p>
            <a:pPr marL="0" indent="0" fontAlgn="auto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1000" b="1" dirty="0" smtClean="0">
                <a:latin typeface="Arial"/>
              </a:rPr>
              <a:t/>
            </a:r>
            <a:br>
              <a:rPr lang="de-DE" sz="1000" b="1" dirty="0" smtClean="0">
                <a:latin typeface="Arial"/>
              </a:rPr>
            </a:br>
            <a:r>
              <a:rPr lang="de-DE" sz="1000" b="1" dirty="0" smtClean="0">
                <a:latin typeface="Arial"/>
              </a:rPr>
              <a:t>       </a:t>
            </a:r>
            <a:r>
              <a:rPr lang="de-DE" sz="1000" b="1" dirty="0" err="1" smtClean="0">
                <a:latin typeface="Arial"/>
              </a:rPr>
              <a:t>Víc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funkcí</a:t>
            </a:r>
            <a:r>
              <a:rPr lang="de-DE" sz="1000" b="1" dirty="0" smtClean="0">
                <a:latin typeface="Arial"/>
              </a:rPr>
              <a:t>. </a:t>
            </a:r>
            <a:r>
              <a:rPr lang="de-DE" sz="1000" b="1" dirty="0" err="1" smtClean="0">
                <a:latin typeface="Arial"/>
              </a:rPr>
              <a:t>Ještě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víc</a:t>
            </a:r>
            <a:r>
              <a:rPr lang="de-DE" sz="1000" b="1" dirty="0" smtClean="0">
                <a:latin typeface="Arial"/>
              </a:rPr>
              <a:t> </a:t>
            </a:r>
            <a:r>
              <a:rPr lang="de-DE" sz="1000" b="1" dirty="0" err="1" smtClean="0">
                <a:latin typeface="Arial"/>
              </a:rPr>
              <a:t>výhod</a:t>
            </a:r>
            <a:r>
              <a:rPr lang="de-DE" sz="1000" b="1" dirty="0" smtClean="0">
                <a:latin typeface="Arial"/>
              </a:rPr>
              <a:t>.</a:t>
            </a:r>
            <a:endParaRPr lang="en-US" sz="1000" b="1" dirty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Levná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přestavba</a:t>
            </a:r>
            <a:r>
              <a:rPr lang="de-DE" sz="1000" dirty="0" smtClean="0">
                <a:latin typeface="Arial"/>
              </a:rPr>
              <a:t> z </a:t>
            </a:r>
            <a:r>
              <a:rPr lang="de-DE" sz="1000" dirty="0" err="1" smtClean="0">
                <a:latin typeface="Arial"/>
              </a:rPr>
              <a:t>žárovkové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verze</a:t>
            </a:r>
            <a:r>
              <a:rPr lang="de-DE" sz="1000" dirty="0" smtClean="0">
                <a:latin typeface="Arial"/>
              </a:rPr>
              <a:t> na LED </a:t>
            </a:r>
            <a:r>
              <a:rPr lang="de-DE" sz="1000" dirty="0" err="1" smtClean="0">
                <a:latin typeface="Arial"/>
              </a:rPr>
              <a:t>variantu</a:t>
            </a:r>
            <a:r>
              <a:rPr lang="de-DE" sz="1000" dirty="0" smtClean="0">
                <a:latin typeface="Arial"/>
              </a:rPr>
              <a:t> </a:t>
            </a:r>
            <a:endParaRPr lang="de-DE" sz="1000" dirty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Sdružená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světla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až</a:t>
            </a:r>
            <a:r>
              <a:rPr lang="de-DE" sz="1000" dirty="0" smtClean="0">
                <a:latin typeface="Arial"/>
              </a:rPr>
              <a:t> s </a:t>
            </a:r>
            <a:r>
              <a:rPr lang="de-DE" sz="1000" dirty="0" err="1" smtClean="0">
                <a:latin typeface="Arial"/>
              </a:rPr>
              <a:t>pěti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funkcemi</a:t>
            </a:r>
            <a:r>
              <a:rPr lang="de-DE" sz="1000" dirty="0" smtClean="0">
                <a:latin typeface="Arial"/>
              </a:rPr>
              <a:t> </a:t>
            </a:r>
            <a:endParaRPr lang="de-DE" sz="1000" dirty="0">
              <a:latin typeface="Arial"/>
            </a:endParaRPr>
          </a:p>
          <a:p>
            <a:pPr fontAlgn="auto">
              <a:spcBef>
                <a:spcPts val="600"/>
              </a:spcBef>
              <a:defRPr/>
            </a:pPr>
            <a:r>
              <a:rPr lang="de-DE" sz="1000" dirty="0" err="1" smtClean="0">
                <a:latin typeface="Arial"/>
              </a:rPr>
              <a:t>Konstrukční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řada</a:t>
            </a:r>
            <a:r>
              <a:rPr lang="de-DE" sz="1000" dirty="0" smtClean="0">
                <a:latin typeface="Arial"/>
              </a:rPr>
              <a:t> LED </a:t>
            </a:r>
            <a:r>
              <a:rPr lang="de-DE" sz="1000" dirty="0" err="1" smtClean="0">
                <a:latin typeface="Arial"/>
              </a:rPr>
              <a:t>světel</a:t>
            </a:r>
            <a:r>
              <a:rPr lang="de-DE" sz="1000" dirty="0" smtClean="0">
                <a:latin typeface="Arial"/>
              </a:rPr>
              <a:t> v </a:t>
            </a:r>
            <a:r>
              <a:rPr lang="de-DE" sz="1000" dirty="0" smtClean="0">
                <a:latin typeface="Arial"/>
              </a:rPr>
              <a:t>k</a:t>
            </a:r>
            <a:r>
              <a:rPr lang="cs-CZ" sz="1000" dirty="0" err="1" smtClean="0">
                <a:latin typeface="Arial"/>
              </a:rPr>
              <a:t>ulatém</a:t>
            </a:r>
            <a:r>
              <a:rPr lang="de-DE" sz="1000" dirty="0" smtClean="0">
                <a:latin typeface="Arial"/>
              </a:rPr>
              <a:t>, </a:t>
            </a:r>
            <a:r>
              <a:rPr lang="de-DE" sz="1000" dirty="0" err="1" smtClean="0">
                <a:latin typeface="Arial"/>
              </a:rPr>
              <a:t>obdélníkovém</a:t>
            </a:r>
            <a:r>
              <a:rPr lang="de-DE" sz="1000" dirty="0" smtClean="0">
                <a:latin typeface="Arial"/>
              </a:rPr>
              <a:t> a </a:t>
            </a:r>
            <a:r>
              <a:rPr lang="de-DE" sz="1000" dirty="0" err="1" smtClean="0">
                <a:latin typeface="Arial"/>
              </a:rPr>
              <a:t>čtvercovém</a:t>
            </a:r>
            <a:r>
              <a:rPr lang="de-DE" sz="1000" dirty="0" smtClean="0">
                <a:latin typeface="Arial"/>
              </a:rPr>
              <a:t> </a:t>
            </a:r>
            <a:r>
              <a:rPr lang="de-DE" sz="1000" dirty="0" err="1" smtClean="0">
                <a:latin typeface="Arial"/>
              </a:rPr>
              <a:t>provedení</a:t>
            </a:r>
            <a:endParaRPr lang="de-DE" sz="1000" dirty="0" smtClean="0">
              <a:latin typeface="Arial"/>
            </a:endParaRPr>
          </a:p>
        </p:txBody>
      </p:sp>
      <p:pic>
        <p:nvPicPr>
          <p:cNvPr id="12294" name="Picture 2" descr="C:\Users\kweber\Desktop\Hella_Bilder\Produkt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3" y="1393825"/>
            <a:ext cx="2692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kweber\Desktop\Hella_Bilder\Produkt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3" y="3022600"/>
            <a:ext cx="2692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C:\Users\kweber\Desktop\Hella_Bilder\Produkt 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3" y="4724400"/>
            <a:ext cx="2692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44538" y="1393174"/>
            <a:ext cx="731144" cy="1440001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smtClean="0">
                <a:latin typeface="Arial"/>
                <a:ea typeface="ＭＳ Ｐゴシック" pitchFamily="34" charset="-128"/>
              </a:rPr>
              <a:t>Pracovní světlomety</a:t>
            </a:r>
            <a:endParaRPr lang="de-DE" sz="1400" dirty="0">
              <a:latin typeface="Arial"/>
              <a:ea typeface="ＭＳ Ｐゴシック" pitchFamily="34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44538" y="3022463"/>
            <a:ext cx="731144" cy="1440001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err="1" smtClean="0">
                <a:latin typeface="Arial"/>
                <a:ea typeface="ＭＳ Ｐゴシック" pitchFamily="34" charset="-128"/>
              </a:rPr>
              <a:t>Jednofunkční</a:t>
            </a:r>
            <a:r>
              <a:rPr lang="cs-CZ" sz="1400" dirty="0" smtClean="0">
                <a:latin typeface="Arial"/>
                <a:ea typeface="ＭＳ Ｐゴシック" pitchFamily="34" charset="-128"/>
              </a:rPr>
              <a:t> osvětlení</a:t>
            </a:r>
            <a:endParaRPr lang="de-DE" sz="1400" dirty="0">
              <a:latin typeface="Arial"/>
              <a:ea typeface="ＭＳ Ｐゴシック" pitchFamily="34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44538" y="4725144"/>
            <a:ext cx="731144" cy="1440001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smtClean="0">
                <a:latin typeface="Arial"/>
                <a:ea typeface="ＭＳ Ｐゴシック" pitchFamily="34" charset="-128"/>
              </a:rPr>
              <a:t>Sdružená světla</a:t>
            </a:r>
            <a:endParaRPr lang="de-DE" sz="1400" dirty="0">
              <a:latin typeface="Arial"/>
              <a:ea typeface="ＭＳ Ｐゴシック" pitchFamily="34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376363"/>
            <a:ext cx="11350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>
                <a:latin typeface="Arial"/>
              </a:rPr>
              <a:t>Správná</a:t>
            </a:r>
            <a:r>
              <a:rPr lang="de-DE" altLang="de-DE" dirty="0">
                <a:latin typeface="Arial"/>
              </a:rPr>
              <a:t> </a:t>
            </a:r>
            <a:r>
              <a:rPr lang="de-DE" altLang="de-DE" dirty="0" err="1">
                <a:latin typeface="Arial"/>
              </a:rPr>
              <a:t>volba</a:t>
            </a:r>
            <a:r>
              <a:rPr lang="de-DE" altLang="de-DE" dirty="0">
                <a:latin typeface="Arial"/>
              </a:rPr>
              <a:t> pro </a:t>
            </a:r>
            <a:r>
              <a:rPr lang="cs-CZ" altLang="de-DE" dirty="0">
                <a:latin typeface="Arial"/>
              </a:rPr>
              <a:t>každého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b="0" dirty="0" err="1" smtClean="0">
                <a:latin typeface="Arial"/>
              </a:rPr>
              <a:t>Rozlišovací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vlastnosti</a:t>
            </a:r>
            <a:r>
              <a:rPr lang="de-DE" altLang="de-DE" b="0" dirty="0" smtClean="0">
                <a:latin typeface="Arial"/>
              </a:rPr>
              <a:t> na </a:t>
            </a:r>
            <a:r>
              <a:rPr lang="de-DE" altLang="de-DE" b="0" dirty="0" err="1" smtClean="0">
                <a:latin typeface="Arial"/>
              </a:rPr>
              <a:t>úrovni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produktových</a:t>
            </a:r>
            <a:r>
              <a:rPr lang="de-DE" altLang="de-DE" b="0" dirty="0" smtClean="0">
                <a:latin typeface="Arial"/>
              </a:rPr>
              <a:t> </a:t>
            </a:r>
            <a:r>
              <a:rPr lang="de-DE" altLang="de-DE" b="0" dirty="0" err="1" smtClean="0">
                <a:latin typeface="Arial"/>
              </a:rPr>
              <a:t>skupin</a:t>
            </a:r>
            <a:endParaRPr lang="de-DE" altLang="de-DE" b="0" dirty="0" smtClean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/>
              </a:rPr>
              <a:t>6</a:t>
            </a:r>
            <a:endParaRPr lang="de-DE" dirty="0">
              <a:latin typeface="Arial"/>
            </a:endParaRPr>
          </a:p>
        </p:txBody>
      </p:sp>
      <p:pic>
        <p:nvPicPr>
          <p:cNvPr id="13318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71"/>
          <a:stretch>
            <a:fillRect/>
          </a:stretch>
        </p:blipFill>
        <p:spPr bwMode="auto">
          <a:xfrm>
            <a:off x="3851275" y="1465263"/>
            <a:ext cx="277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465263"/>
            <a:ext cx="479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287463"/>
            <a:ext cx="6826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uppieren 453"/>
          <p:cNvGrpSpPr>
            <a:grpSpLocks/>
          </p:cNvGrpSpPr>
          <p:nvPr/>
        </p:nvGrpSpPr>
        <p:grpSpPr bwMode="auto">
          <a:xfrm>
            <a:off x="796925" y="1866900"/>
            <a:ext cx="6784951" cy="3910243"/>
            <a:chOff x="693942" y="1992282"/>
            <a:chExt cx="6265124" cy="4448441"/>
          </a:xfrm>
        </p:grpSpPr>
        <p:grpSp>
          <p:nvGrpSpPr>
            <p:cNvPr id="13344" name="Gruppieren 2"/>
            <p:cNvGrpSpPr>
              <a:grpSpLocks/>
            </p:cNvGrpSpPr>
            <p:nvPr/>
          </p:nvGrpSpPr>
          <p:grpSpPr bwMode="auto">
            <a:xfrm>
              <a:off x="693942" y="1992282"/>
              <a:ext cx="6265124" cy="4448441"/>
              <a:chOff x="549926" y="1992282"/>
              <a:chExt cx="6265124" cy="4448441"/>
            </a:xfrm>
          </p:grpSpPr>
          <p:grpSp>
            <p:nvGrpSpPr>
              <p:cNvPr id="13350" name="Gruppieren 139"/>
              <p:cNvGrpSpPr>
                <a:grpSpLocks/>
              </p:cNvGrpSpPr>
              <p:nvPr/>
            </p:nvGrpSpPr>
            <p:grpSpPr bwMode="auto">
              <a:xfrm>
                <a:off x="549926" y="1992282"/>
                <a:ext cx="6265124" cy="4448441"/>
                <a:chOff x="-265859" y="3104985"/>
                <a:chExt cx="7917300" cy="5711497"/>
              </a:xfrm>
            </p:grpSpPr>
            <p:sp>
              <p:nvSpPr>
                <p:cNvPr id="7" name="object 3"/>
                <p:cNvSpPr txBox="1"/>
                <p:nvPr/>
              </p:nvSpPr>
              <p:spPr>
                <a:xfrm>
                  <a:off x="-258449" y="4776827"/>
                  <a:ext cx="4371759" cy="2472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-35" smtClean="0">
                      <a:solidFill>
                        <a:srgbClr val="231F20"/>
                      </a:solidFill>
                      <a:latin typeface="Arial"/>
                    </a:rPr>
                    <a:t>Teplotní odolnost</a:t>
                  </a:r>
                  <a:endParaRPr sz="1100" u="sng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8" name="object 4"/>
                <p:cNvSpPr txBox="1"/>
                <p:nvPr/>
              </p:nvSpPr>
              <p:spPr>
                <a:xfrm>
                  <a:off x="-265859" y="5307828"/>
                  <a:ext cx="5116440" cy="2472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10" smtClean="0">
                      <a:solidFill>
                        <a:srgbClr val="231F20"/>
                      </a:solidFill>
                      <a:latin typeface="Arial"/>
                    </a:rPr>
                    <a:t>Chemická odolnost</a:t>
                  </a:r>
                  <a:endParaRPr sz="1100" u="sng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9" name="object 5"/>
                <p:cNvSpPr txBox="1"/>
                <p:nvPr/>
              </p:nvSpPr>
              <p:spPr>
                <a:xfrm>
                  <a:off x="-247335" y="6930975"/>
                  <a:ext cx="3523341" cy="2472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10" smtClean="0">
                      <a:solidFill>
                        <a:srgbClr val="231F20"/>
                      </a:solidFill>
                      <a:latin typeface="Arial"/>
                    </a:rPr>
                    <a:t>Ochrana proti přepětí</a:t>
                  </a:r>
                  <a:endParaRPr sz="1100" u="sng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10" name="object 6"/>
                <p:cNvSpPr txBox="1"/>
                <p:nvPr/>
              </p:nvSpPr>
              <p:spPr>
                <a:xfrm>
                  <a:off x="-252891" y="5915349"/>
                  <a:ext cx="2185879" cy="2472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10" smtClean="0">
                      <a:solidFill>
                        <a:srgbClr val="231F20"/>
                      </a:solidFill>
                      <a:latin typeface="Arial"/>
                    </a:rPr>
                    <a:t>AECQ</a:t>
                  </a:r>
                  <a:endParaRPr sz="1100" u="sng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11" name="object 7"/>
                <p:cNvSpPr txBox="1"/>
                <p:nvPr/>
              </p:nvSpPr>
              <p:spPr>
                <a:xfrm>
                  <a:off x="-265859" y="8104279"/>
                  <a:ext cx="3947550" cy="494509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10" smtClean="0">
                      <a:solidFill>
                        <a:srgbClr val="231F20"/>
                      </a:solidFill>
                      <a:latin typeface="Arial"/>
                    </a:rPr>
                    <a:t>Služby</a:t>
                  </a:r>
                  <a:endParaRPr lang="de-DE" sz="1100" u="sng" spc="10" dirty="0">
                    <a:solidFill>
                      <a:srgbClr val="231F20"/>
                    </a:solidFill>
                    <a:latin typeface="Arial"/>
                  </a:endParaRPr>
                </a:p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100" u="sng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object 8"/>
                <p:cNvSpPr txBox="1"/>
                <p:nvPr/>
              </p:nvSpPr>
              <p:spPr>
                <a:xfrm>
                  <a:off x="-252891" y="6444031"/>
                  <a:ext cx="1450460" cy="2472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u="sng" spc="10" smtClean="0">
                      <a:solidFill>
                        <a:srgbClr val="231F20"/>
                      </a:solidFill>
                      <a:latin typeface="Arial"/>
                    </a:rPr>
                    <a:t>HCS</a:t>
                  </a:r>
                  <a:endParaRPr sz="1100" u="sng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13424" name="object 9"/>
                <p:cNvSpPr>
                  <a:spLocks noChangeArrowheads="1"/>
                </p:cNvSpPr>
                <p:nvPr/>
              </p:nvSpPr>
              <p:spPr bwMode="auto">
                <a:xfrm>
                  <a:off x="2435999" y="3104985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25" name="object 10"/>
                <p:cNvSpPr>
                  <a:spLocks noChangeArrowheads="1"/>
                </p:cNvSpPr>
                <p:nvPr/>
              </p:nvSpPr>
              <p:spPr bwMode="auto">
                <a:xfrm>
                  <a:off x="2855480" y="3104985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26" name="object 11"/>
                <p:cNvSpPr>
                  <a:spLocks noChangeArrowheads="1"/>
                </p:cNvSpPr>
                <p:nvPr/>
              </p:nvSpPr>
              <p:spPr bwMode="auto">
                <a:xfrm>
                  <a:off x="3274948" y="3104985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27" name="object 12"/>
                <p:cNvSpPr>
                  <a:spLocks noChangeArrowheads="1"/>
                </p:cNvSpPr>
                <p:nvPr/>
              </p:nvSpPr>
              <p:spPr bwMode="auto">
                <a:xfrm>
                  <a:off x="3694429" y="3104985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28" name="object 13"/>
                <p:cNvSpPr>
                  <a:spLocks noChangeArrowheads="1"/>
                </p:cNvSpPr>
                <p:nvPr/>
              </p:nvSpPr>
              <p:spPr bwMode="auto">
                <a:xfrm>
                  <a:off x="4113910" y="3104985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29" name="object 14"/>
                <p:cNvSpPr>
                  <a:spLocks noChangeArrowheads="1"/>
                </p:cNvSpPr>
                <p:nvPr/>
              </p:nvSpPr>
              <p:spPr bwMode="auto">
                <a:xfrm>
                  <a:off x="2435999" y="3645001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0" name="object 15"/>
                <p:cNvSpPr>
                  <a:spLocks noChangeArrowheads="1"/>
                </p:cNvSpPr>
                <p:nvPr/>
              </p:nvSpPr>
              <p:spPr bwMode="auto">
                <a:xfrm>
                  <a:off x="2855480" y="3645001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1" name="object 16"/>
                <p:cNvSpPr>
                  <a:spLocks noChangeArrowheads="1"/>
                </p:cNvSpPr>
                <p:nvPr/>
              </p:nvSpPr>
              <p:spPr bwMode="auto">
                <a:xfrm>
                  <a:off x="3274948" y="3645001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2" name="object 17"/>
                <p:cNvSpPr>
                  <a:spLocks noChangeArrowheads="1"/>
                </p:cNvSpPr>
                <p:nvPr/>
              </p:nvSpPr>
              <p:spPr bwMode="auto">
                <a:xfrm>
                  <a:off x="3694429" y="3645001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3" name="object 18"/>
                <p:cNvSpPr>
                  <a:spLocks noChangeArrowheads="1"/>
                </p:cNvSpPr>
                <p:nvPr/>
              </p:nvSpPr>
              <p:spPr bwMode="auto">
                <a:xfrm>
                  <a:off x="4113910" y="3645001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4" name="object 19"/>
                <p:cNvSpPr>
                  <a:spLocks noChangeArrowheads="1"/>
                </p:cNvSpPr>
                <p:nvPr/>
              </p:nvSpPr>
              <p:spPr bwMode="auto">
                <a:xfrm>
                  <a:off x="2435999" y="5264988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5" name="object 20"/>
                <p:cNvSpPr>
                  <a:spLocks noChangeArrowheads="1"/>
                </p:cNvSpPr>
                <p:nvPr/>
              </p:nvSpPr>
              <p:spPr bwMode="auto">
                <a:xfrm>
                  <a:off x="2855480" y="5264988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6" name="object 21"/>
                <p:cNvSpPr>
                  <a:spLocks noChangeArrowheads="1"/>
                </p:cNvSpPr>
                <p:nvPr/>
              </p:nvSpPr>
              <p:spPr bwMode="auto">
                <a:xfrm>
                  <a:off x="3274948" y="5264988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7" name="object 22"/>
                <p:cNvSpPr>
                  <a:spLocks noChangeArrowheads="1"/>
                </p:cNvSpPr>
                <p:nvPr/>
              </p:nvSpPr>
              <p:spPr bwMode="auto">
                <a:xfrm>
                  <a:off x="3694429" y="5264988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8" name="object 23"/>
                <p:cNvSpPr>
                  <a:spLocks noChangeArrowheads="1"/>
                </p:cNvSpPr>
                <p:nvPr/>
              </p:nvSpPr>
              <p:spPr bwMode="auto">
                <a:xfrm>
                  <a:off x="4113910" y="5264988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39" name="object 24"/>
                <p:cNvSpPr>
                  <a:spLocks noChangeArrowheads="1"/>
                </p:cNvSpPr>
                <p:nvPr/>
              </p:nvSpPr>
              <p:spPr bwMode="auto">
                <a:xfrm>
                  <a:off x="2435999" y="4184993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0" name="object 25"/>
                <p:cNvSpPr>
                  <a:spLocks noChangeArrowheads="1"/>
                </p:cNvSpPr>
                <p:nvPr/>
              </p:nvSpPr>
              <p:spPr bwMode="auto">
                <a:xfrm>
                  <a:off x="2855480" y="4184993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1" name="object 26"/>
                <p:cNvSpPr>
                  <a:spLocks noChangeArrowheads="1"/>
                </p:cNvSpPr>
                <p:nvPr/>
              </p:nvSpPr>
              <p:spPr bwMode="auto">
                <a:xfrm>
                  <a:off x="3274948" y="4184993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2" name="object 27"/>
                <p:cNvSpPr>
                  <a:spLocks noChangeArrowheads="1"/>
                </p:cNvSpPr>
                <p:nvPr/>
              </p:nvSpPr>
              <p:spPr bwMode="auto">
                <a:xfrm>
                  <a:off x="3694429" y="4184993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3" name="object 28"/>
                <p:cNvSpPr>
                  <a:spLocks noChangeArrowheads="1"/>
                </p:cNvSpPr>
                <p:nvPr/>
              </p:nvSpPr>
              <p:spPr bwMode="auto">
                <a:xfrm>
                  <a:off x="4113910" y="4184993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4" name="object 29"/>
                <p:cNvSpPr>
                  <a:spLocks noChangeArrowheads="1"/>
                </p:cNvSpPr>
                <p:nvPr/>
              </p:nvSpPr>
              <p:spPr bwMode="auto">
                <a:xfrm>
                  <a:off x="2435999" y="5804992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5" name="object 30"/>
                <p:cNvSpPr>
                  <a:spLocks noChangeArrowheads="1"/>
                </p:cNvSpPr>
                <p:nvPr/>
              </p:nvSpPr>
              <p:spPr bwMode="auto">
                <a:xfrm>
                  <a:off x="2855480" y="5804992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6" name="object 31"/>
                <p:cNvSpPr>
                  <a:spLocks noChangeArrowheads="1"/>
                </p:cNvSpPr>
                <p:nvPr/>
              </p:nvSpPr>
              <p:spPr bwMode="auto">
                <a:xfrm>
                  <a:off x="3274948" y="5804992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7" name="object 32"/>
                <p:cNvSpPr>
                  <a:spLocks noChangeArrowheads="1"/>
                </p:cNvSpPr>
                <p:nvPr/>
              </p:nvSpPr>
              <p:spPr bwMode="auto">
                <a:xfrm>
                  <a:off x="3694429" y="5804992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8" name="object 33"/>
                <p:cNvSpPr>
                  <a:spLocks noChangeArrowheads="1"/>
                </p:cNvSpPr>
                <p:nvPr/>
              </p:nvSpPr>
              <p:spPr bwMode="auto">
                <a:xfrm>
                  <a:off x="4113910" y="5804992"/>
                  <a:ext cx="401472" cy="360006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49" name="object 34"/>
                <p:cNvSpPr>
                  <a:spLocks noChangeArrowheads="1"/>
                </p:cNvSpPr>
                <p:nvPr/>
              </p:nvSpPr>
              <p:spPr bwMode="auto">
                <a:xfrm>
                  <a:off x="2435999" y="7425004"/>
                  <a:ext cx="401472" cy="360006"/>
                </a:xfrm>
                <a:prstGeom prst="rect">
                  <a:avLst/>
                </a:prstGeom>
                <a:blipFill dpi="0"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0" name="object 35"/>
                <p:cNvSpPr>
                  <a:spLocks noChangeArrowheads="1"/>
                </p:cNvSpPr>
                <p:nvPr/>
              </p:nvSpPr>
              <p:spPr bwMode="auto">
                <a:xfrm>
                  <a:off x="2855480" y="7425004"/>
                  <a:ext cx="401472" cy="360006"/>
                </a:xfrm>
                <a:prstGeom prst="rect">
                  <a:avLst/>
                </a:prstGeom>
                <a:blipFill dpi="0"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1" name="object 36"/>
                <p:cNvSpPr>
                  <a:spLocks noChangeArrowheads="1"/>
                </p:cNvSpPr>
                <p:nvPr/>
              </p:nvSpPr>
              <p:spPr bwMode="auto">
                <a:xfrm>
                  <a:off x="3274948" y="7425004"/>
                  <a:ext cx="401472" cy="360006"/>
                </a:xfrm>
                <a:prstGeom prst="rect">
                  <a:avLst/>
                </a:prstGeom>
                <a:blipFill dpi="0"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2" name="object 37"/>
                <p:cNvSpPr>
                  <a:spLocks noChangeArrowheads="1"/>
                </p:cNvSpPr>
                <p:nvPr/>
              </p:nvSpPr>
              <p:spPr bwMode="auto">
                <a:xfrm>
                  <a:off x="3694429" y="7425004"/>
                  <a:ext cx="401472" cy="360006"/>
                </a:xfrm>
                <a:prstGeom prst="rect">
                  <a:avLst/>
                </a:prstGeom>
                <a:blipFill dpi="0"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3" name="object 38"/>
                <p:cNvSpPr>
                  <a:spLocks noChangeArrowheads="1"/>
                </p:cNvSpPr>
                <p:nvPr/>
              </p:nvSpPr>
              <p:spPr bwMode="auto">
                <a:xfrm>
                  <a:off x="4113910" y="7425004"/>
                  <a:ext cx="401472" cy="360006"/>
                </a:xfrm>
                <a:prstGeom prst="rect">
                  <a:avLst/>
                </a:prstGeom>
                <a:blipFill dpi="0"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4" name="object 39"/>
                <p:cNvSpPr>
                  <a:spLocks noChangeArrowheads="1"/>
                </p:cNvSpPr>
                <p:nvPr/>
              </p:nvSpPr>
              <p:spPr bwMode="auto">
                <a:xfrm>
                  <a:off x="2435999" y="4723053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5" name="object 40"/>
                <p:cNvSpPr>
                  <a:spLocks noChangeArrowheads="1"/>
                </p:cNvSpPr>
                <p:nvPr/>
              </p:nvSpPr>
              <p:spPr bwMode="auto">
                <a:xfrm>
                  <a:off x="2855480" y="4723053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6" name="object 41"/>
                <p:cNvSpPr>
                  <a:spLocks noChangeArrowheads="1"/>
                </p:cNvSpPr>
                <p:nvPr/>
              </p:nvSpPr>
              <p:spPr bwMode="auto">
                <a:xfrm>
                  <a:off x="3274948" y="4723053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7" name="object 42"/>
                <p:cNvSpPr>
                  <a:spLocks noChangeArrowheads="1"/>
                </p:cNvSpPr>
                <p:nvPr/>
              </p:nvSpPr>
              <p:spPr bwMode="auto">
                <a:xfrm>
                  <a:off x="3694429" y="4723053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8" name="object 43"/>
                <p:cNvSpPr>
                  <a:spLocks noChangeArrowheads="1"/>
                </p:cNvSpPr>
                <p:nvPr/>
              </p:nvSpPr>
              <p:spPr bwMode="auto">
                <a:xfrm>
                  <a:off x="4113910" y="4723053"/>
                  <a:ext cx="401472" cy="359994"/>
                </a:xfrm>
                <a:prstGeom prst="rect">
                  <a:avLst/>
                </a:prstGeom>
                <a:blipFill dpi="0" rotWithShape="1"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59" name="object 44"/>
                <p:cNvSpPr>
                  <a:spLocks noChangeArrowheads="1"/>
                </p:cNvSpPr>
                <p:nvPr/>
              </p:nvSpPr>
              <p:spPr bwMode="auto">
                <a:xfrm>
                  <a:off x="2435999" y="6356184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0" name="object 45"/>
                <p:cNvSpPr>
                  <a:spLocks noChangeArrowheads="1"/>
                </p:cNvSpPr>
                <p:nvPr/>
              </p:nvSpPr>
              <p:spPr bwMode="auto">
                <a:xfrm>
                  <a:off x="2855480" y="6356184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1" name="object 46"/>
                <p:cNvSpPr>
                  <a:spLocks noChangeArrowheads="1"/>
                </p:cNvSpPr>
                <p:nvPr/>
              </p:nvSpPr>
              <p:spPr bwMode="auto">
                <a:xfrm>
                  <a:off x="3274948" y="6356184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2" name="object 47"/>
                <p:cNvSpPr>
                  <a:spLocks noChangeArrowheads="1"/>
                </p:cNvSpPr>
                <p:nvPr/>
              </p:nvSpPr>
              <p:spPr bwMode="auto">
                <a:xfrm>
                  <a:off x="3694429" y="6356184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3" name="object 48"/>
                <p:cNvSpPr>
                  <a:spLocks noChangeArrowheads="1"/>
                </p:cNvSpPr>
                <p:nvPr/>
              </p:nvSpPr>
              <p:spPr bwMode="auto">
                <a:xfrm>
                  <a:off x="4113910" y="6356184"/>
                  <a:ext cx="401472" cy="359994"/>
                </a:xfrm>
                <a:prstGeom prst="rect">
                  <a:avLst/>
                </a:prstGeom>
                <a:blipFill dpi="0"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4" name="object 49"/>
                <p:cNvSpPr>
                  <a:spLocks noChangeArrowheads="1"/>
                </p:cNvSpPr>
                <p:nvPr/>
              </p:nvSpPr>
              <p:spPr bwMode="auto">
                <a:xfrm>
                  <a:off x="2435999" y="7964995"/>
                  <a:ext cx="401472" cy="359994"/>
                </a:xfrm>
                <a:prstGeom prst="rect">
                  <a:avLst/>
                </a:prstGeom>
                <a:blipFill dpi="0"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5" name="object 50"/>
                <p:cNvSpPr>
                  <a:spLocks noChangeArrowheads="1"/>
                </p:cNvSpPr>
                <p:nvPr/>
              </p:nvSpPr>
              <p:spPr bwMode="auto">
                <a:xfrm>
                  <a:off x="2855480" y="7964995"/>
                  <a:ext cx="401472" cy="359994"/>
                </a:xfrm>
                <a:prstGeom prst="rect">
                  <a:avLst/>
                </a:prstGeom>
                <a:blipFill dpi="0"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6" name="object 51"/>
                <p:cNvSpPr>
                  <a:spLocks noChangeArrowheads="1"/>
                </p:cNvSpPr>
                <p:nvPr/>
              </p:nvSpPr>
              <p:spPr bwMode="auto">
                <a:xfrm>
                  <a:off x="3274948" y="7964995"/>
                  <a:ext cx="401472" cy="359994"/>
                </a:xfrm>
                <a:prstGeom prst="rect">
                  <a:avLst/>
                </a:prstGeom>
                <a:blipFill dpi="0"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7" name="object 52"/>
                <p:cNvSpPr>
                  <a:spLocks noChangeArrowheads="1"/>
                </p:cNvSpPr>
                <p:nvPr/>
              </p:nvSpPr>
              <p:spPr bwMode="auto">
                <a:xfrm>
                  <a:off x="3694429" y="7964995"/>
                  <a:ext cx="401472" cy="359994"/>
                </a:xfrm>
                <a:prstGeom prst="rect">
                  <a:avLst/>
                </a:prstGeom>
                <a:blipFill dpi="0"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8" name="object 53"/>
                <p:cNvSpPr>
                  <a:spLocks noChangeArrowheads="1"/>
                </p:cNvSpPr>
                <p:nvPr/>
              </p:nvSpPr>
              <p:spPr bwMode="auto">
                <a:xfrm>
                  <a:off x="4113910" y="7964995"/>
                  <a:ext cx="401472" cy="359994"/>
                </a:xfrm>
                <a:prstGeom prst="rect">
                  <a:avLst/>
                </a:prstGeom>
                <a:blipFill dpi="0"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69" name="object 54"/>
                <p:cNvSpPr>
                  <a:spLocks noChangeArrowheads="1"/>
                </p:cNvSpPr>
                <p:nvPr/>
              </p:nvSpPr>
              <p:spPr bwMode="auto">
                <a:xfrm>
                  <a:off x="4677003" y="6356184"/>
                  <a:ext cx="43179" cy="159956"/>
                </a:xfrm>
                <a:prstGeom prst="rect">
                  <a:avLst/>
                </a:prstGeom>
                <a:blipFill dpi="0" rotWithShape="1">
                  <a:blip r:embed="rId11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0" name="object 55"/>
                <p:cNvSpPr>
                  <a:spLocks noChangeArrowheads="1"/>
                </p:cNvSpPr>
                <p:nvPr/>
              </p:nvSpPr>
              <p:spPr bwMode="auto">
                <a:xfrm>
                  <a:off x="4677003" y="6556223"/>
                  <a:ext cx="43179" cy="159956"/>
                </a:xfrm>
                <a:prstGeom prst="rect">
                  <a:avLst/>
                </a:prstGeom>
                <a:blipFill dpi="0" rotWithShape="1">
                  <a:blip r:embed="rId12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1" name="object 56"/>
                <p:cNvSpPr>
                  <a:spLocks noChangeArrowheads="1"/>
                </p:cNvSpPr>
                <p:nvPr/>
              </p:nvSpPr>
              <p:spPr bwMode="auto">
                <a:xfrm>
                  <a:off x="4677003" y="3107652"/>
                  <a:ext cx="401472" cy="159956"/>
                </a:xfrm>
                <a:prstGeom prst="rect">
                  <a:avLst/>
                </a:prstGeom>
                <a:blipFill dpi="0" rotWithShape="1"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2" name="object 57"/>
                <p:cNvSpPr>
                  <a:spLocks noChangeArrowheads="1"/>
                </p:cNvSpPr>
                <p:nvPr/>
              </p:nvSpPr>
              <p:spPr bwMode="auto">
                <a:xfrm>
                  <a:off x="4677003" y="330770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3" name="object 58"/>
                <p:cNvSpPr>
                  <a:spLocks noChangeArrowheads="1"/>
                </p:cNvSpPr>
                <p:nvPr/>
              </p:nvSpPr>
              <p:spPr bwMode="auto">
                <a:xfrm>
                  <a:off x="5096471" y="3107652"/>
                  <a:ext cx="401472" cy="159956"/>
                </a:xfrm>
                <a:prstGeom prst="rect">
                  <a:avLst/>
                </a:prstGeom>
                <a:blipFill dpi="0" rotWithShape="1"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4" name="object 59"/>
                <p:cNvSpPr>
                  <a:spLocks noChangeArrowheads="1"/>
                </p:cNvSpPr>
                <p:nvPr/>
              </p:nvSpPr>
              <p:spPr bwMode="auto">
                <a:xfrm>
                  <a:off x="5096471" y="330770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5" name="object 60"/>
                <p:cNvSpPr>
                  <a:spLocks noChangeArrowheads="1"/>
                </p:cNvSpPr>
                <p:nvPr/>
              </p:nvSpPr>
              <p:spPr bwMode="auto">
                <a:xfrm>
                  <a:off x="5935433" y="330770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6" name="object 61"/>
                <p:cNvSpPr>
                  <a:spLocks noChangeArrowheads="1"/>
                </p:cNvSpPr>
                <p:nvPr/>
              </p:nvSpPr>
              <p:spPr bwMode="auto">
                <a:xfrm>
                  <a:off x="5515952" y="3107652"/>
                  <a:ext cx="401472" cy="159956"/>
                </a:xfrm>
                <a:prstGeom prst="rect">
                  <a:avLst/>
                </a:prstGeom>
                <a:blipFill dpi="0" rotWithShape="1"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7" name="object 62"/>
                <p:cNvSpPr>
                  <a:spLocks noChangeArrowheads="1"/>
                </p:cNvSpPr>
                <p:nvPr/>
              </p:nvSpPr>
              <p:spPr bwMode="auto">
                <a:xfrm>
                  <a:off x="5515952" y="330770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8" name="object 63"/>
                <p:cNvSpPr>
                  <a:spLocks noChangeArrowheads="1"/>
                </p:cNvSpPr>
                <p:nvPr/>
              </p:nvSpPr>
              <p:spPr bwMode="auto">
                <a:xfrm>
                  <a:off x="6354914" y="330770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79" name="object 64"/>
                <p:cNvSpPr>
                  <a:spLocks noChangeArrowheads="1"/>
                </p:cNvSpPr>
                <p:nvPr/>
              </p:nvSpPr>
              <p:spPr bwMode="auto">
                <a:xfrm>
                  <a:off x="4677003" y="3645001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0" name="object 65"/>
                <p:cNvSpPr>
                  <a:spLocks noChangeArrowheads="1"/>
                </p:cNvSpPr>
                <p:nvPr/>
              </p:nvSpPr>
              <p:spPr bwMode="auto">
                <a:xfrm>
                  <a:off x="4677003" y="3845039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1" name="object 66"/>
                <p:cNvSpPr>
                  <a:spLocks noChangeArrowheads="1"/>
                </p:cNvSpPr>
                <p:nvPr/>
              </p:nvSpPr>
              <p:spPr bwMode="auto">
                <a:xfrm>
                  <a:off x="5096471" y="3645001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2" name="object 67"/>
                <p:cNvSpPr>
                  <a:spLocks noChangeArrowheads="1"/>
                </p:cNvSpPr>
                <p:nvPr/>
              </p:nvSpPr>
              <p:spPr bwMode="auto">
                <a:xfrm>
                  <a:off x="5096471" y="3845039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3" name="object 68"/>
                <p:cNvSpPr>
                  <a:spLocks noChangeArrowheads="1"/>
                </p:cNvSpPr>
                <p:nvPr/>
              </p:nvSpPr>
              <p:spPr bwMode="auto">
                <a:xfrm>
                  <a:off x="4677003" y="4187317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4" name="object 69"/>
                <p:cNvSpPr>
                  <a:spLocks noChangeArrowheads="1"/>
                </p:cNvSpPr>
                <p:nvPr/>
              </p:nvSpPr>
              <p:spPr bwMode="auto">
                <a:xfrm>
                  <a:off x="5096471" y="4187317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5" name="object 70"/>
                <p:cNvSpPr>
                  <a:spLocks noChangeArrowheads="1"/>
                </p:cNvSpPr>
                <p:nvPr/>
              </p:nvSpPr>
              <p:spPr bwMode="auto">
                <a:xfrm>
                  <a:off x="5515952" y="4187317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6" name="object 71"/>
                <p:cNvSpPr>
                  <a:spLocks noChangeArrowheads="1"/>
                </p:cNvSpPr>
                <p:nvPr/>
              </p:nvSpPr>
              <p:spPr bwMode="auto">
                <a:xfrm>
                  <a:off x="4677003" y="4387367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7" name="object 72"/>
                <p:cNvSpPr>
                  <a:spLocks noChangeArrowheads="1"/>
                </p:cNvSpPr>
                <p:nvPr/>
              </p:nvSpPr>
              <p:spPr bwMode="auto">
                <a:xfrm>
                  <a:off x="5096471" y="4387367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8" name="object 73"/>
                <p:cNvSpPr>
                  <a:spLocks noChangeArrowheads="1"/>
                </p:cNvSpPr>
                <p:nvPr/>
              </p:nvSpPr>
              <p:spPr bwMode="auto">
                <a:xfrm>
                  <a:off x="5515952" y="4387367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89" name="object 74"/>
                <p:cNvSpPr>
                  <a:spLocks noChangeArrowheads="1"/>
                </p:cNvSpPr>
                <p:nvPr/>
              </p:nvSpPr>
              <p:spPr bwMode="auto">
                <a:xfrm>
                  <a:off x="4677003" y="4723041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0" name="object 75"/>
                <p:cNvSpPr>
                  <a:spLocks noChangeArrowheads="1"/>
                </p:cNvSpPr>
                <p:nvPr/>
              </p:nvSpPr>
              <p:spPr bwMode="auto">
                <a:xfrm>
                  <a:off x="5096471" y="4723041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1" name="object 76"/>
                <p:cNvSpPr>
                  <a:spLocks noChangeArrowheads="1"/>
                </p:cNvSpPr>
                <p:nvPr/>
              </p:nvSpPr>
              <p:spPr bwMode="auto">
                <a:xfrm>
                  <a:off x="5515952" y="4723041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2" name="object 77"/>
                <p:cNvSpPr>
                  <a:spLocks noChangeArrowheads="1"/>
                </p:cNvSpPr>
                <p:nvPr/>
              </p:nvSpPr>
              <p:spPr bwMode="auto">
                <a:xfrm>
                  <a:off x="4677003" y="4923091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3" name="object 78"/>
                <p:cNvSpPr>
                  <a:spLocks noChangeArrowheads="1"/>
                </p:cNvSpPr>
                <p:nvPr/>
              </p:nvSpPr>
              <p:spPr bwMode="auto">
                <a:xfrm>
                  <a:off x="5096471" y="4923091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4" name="object 79"/>
                <p:cNvSpPr>
                  <a:spLocks noChangeArrowheads="1"/>
                </p:cNvSpPr>
                <p:nvPr/>
              </p:nvSpPr>
              <p:spPr bwMode="auto">
                <a:xfrm>
                  <a:off x="5515952" y="4923091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5" name="object 80"/>
                <p:cNvSpPr>
                  <a:spLocks noChangeArrowheads="1"/>
                </p:cNvSpPr>
                <p:nvPr/>
              </p:nvSpPr>
              <p:spPr bwMode="auto">
                <a:xfrm>
                  <a:off x="4677003" y="5799963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6" name="object 81"/>
                <p:cNvSpPr>
                  <a:spLocks noChangeArrowheads="1"/>
                </p:cNvSpPr>
                <p:nvPr/>
              </p:nvSpPr>
              <p:spPr bwMode="auto">
                <a:xfrm>
                  <a:off x="4677003" y="6000000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7" name="object 82"/>
                <p:cNvSpPr>
                  <a:spLocks noChangeArrowheads="1"/>
                </p:cNvSpPr>
                <p:nvPr/>
              </p:nvSpPr>
              <p:spPr bwMode="auto">
                <a:xfrm>
                  <a:off x="4677003" y="6884987"/>
                  <a:ext cx="43179" cy="159956"/>
                </a:xfrm>
                <a:prstGeom prst="rect">
                  <a:avLst/>
                </a:prstGeom>
                <a:blipFill dpi="0" rotWithShape="1">
                  <a:blip r:embed="rId16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8" name="object 83"/>
                <p:cNvSpPr>
                  <a:spLocks noChangeArrowheads="1"/>
                </p:cNvSpPr>
                <p:nvPr/>
              </p:nvSpPr>
              <p:spPr bwMode="auto">
                <a:xfrm>
                  <a:off x="4677003" y="7085038"/>
                  <a:ext cx="43179" cy="159956"/>
                </a:xfrm>
                <a:prstGeom prst="rect">
                  <a:avLst/>
                </a:prstGeom>
                <a:blipFill dpi="0" rotWithShape="1">
                  <a:blip r:embed="rId17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99" name="object 84"/>
                <p:cNvSpPr>
                  <a:spLocks noChangeArrowheads="1"/>
                </p:cNvSpPr>
                <p:nvPr/>
              </p:nvSpPr>
              <p:spPr bwMode="auto">
                <a:xfrm>
                  <a:off x="4677003" y="7425004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0" name="object 85"/>
                <p:cNvSpPr>
                  <a:spLocks noChangeArrowheads="1"/>
                </p:cNvSpPr>
                <p:nvPr/>
              </p:nvSpPr>
              <p:spPr bwMode="auto">
                <a:xfrm>
                  <a:off x="5096471" y="7425004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1" name="object 86"/>
                <p:cNvSpPr>
                  <a:spLocks noChangeArrowheads="1"/>
                </p:cNvSpPr>
                <p:nvPr/>
              </p:nvSpPr>
              <p:spPr bwMode="auto">
                <a:xfrm>
                  <a:off x="5935433" y="7425004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2" name="object 87"/>
                <p:cNvSpPr>
                  <a:spLocks noChangeArrowheads="1"/>
                </p:cNvSpPr>
                <p:nvPr/>
              </p:nvSpPr>
              <p:spPr bwMode="auto">
                <a:xfrm>
                  <a:off x="5515952" y="7425004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3" name="object 88"/>
                <p:cNvSpPr>
                  <a:spLocks noChangeArrowheads="1"/>
                </p:cNvSpPr>
                <p:nvPr/>
              </p:nvSpPr>
              <p:spPr bwMode="auto">
                <a:xfrm>
                  <a:off x="6354914" y="7425004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4" name="object 89"/>
                <p:cNvSpPr>
                  <a:spLocks noChangeArrowheads="1"/>
                </p:cNvSpPr>
                <p:nvPr/>
              </p:nvSpPr>
              <p:spPr bwMode="auto">
                <a:xfrm>
                  <a:off x="4677003" y="762504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5" name="object 90"/>
                <p:cNvSpPr>
                  <a:spLocks noChangeArrowheads="1"/>
                </p:cNvSpPr>
                <p:nvPr/>
              </p:nvSpPr>
              <p:spPr bwMode="auto">
                <a:xfrm>
                  <a:off x="5096471" y="762504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6" name="object 91"/>
                <p:cNvSpPr>
                  <a:spLocks noChangeArrowheads="1"/>
                </p:cNvSpPr>
                <p:nvPr/>
              </p:nvSpPr>
              <p:spPr bwMode="auto">
                <a:xfrm>
                  <a:off x="5935433" y="762504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7" name="object 92"/>
                <p:cNvSpPr>
                  <a:spLocks noChangeArrowheads="1"/>
                </p:cNvSpPr>
                <p:nvPr/>
              </p:nvSpPr>
              <p:spPr bwMode="auto">
                <a:xfrm>
                  <a:off x="5515952" y="762504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8" name="object 93"/>
                <p:cNvSpPr>
                  <a:spLocks noChangeArrowheads="1"/>
                </p:cNvSpPr>
                <p:nvPr/>
              </p:nvSpPr>
              <p:spPr bwMode="auto">
                <a:xfrm>
                  <a:off x="6354914" y="762504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09" name="object 94"/>
                <p:cNvSpPr>
                  <a:spLocks noChangeArrowheads="1"/>
                </p:cNvSpPr>
                <p:nvPr/>
              </p:nvSpPr>
              <p:spPr bwMode="auto">
                <a:xfrm>
                  <a:off x="4677003" y="7964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0" name="object 95"/>
                <p:cNvSpPr>
                  <a:spLocks noChangeArrowheads="1"/>
                </p:cNvSpPr>
                <p:nvPr/>
              </p:nvSpPr>
              <p:spPr bwMode="auto">
                <a:xfrm>
                  <a:off x="5096471" y="7964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1" name="object 96"/>
                <p:cNvSpPr>
                  <a:spLocks noChangeArrowheads="1"/>
                </p:cNvSpPr>
                <p:nvPr/>
              </p:nvSpPr>
              <p:spPr bwMode="auto">
                <a:xfrm>
                  <a:off x="5935433" y="7964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2" name="object 97"/>
                <p:cNvSpPr>
                  <a:spLocks noChangeArrowheads="1"/>
                </p:cNvSpPr>
                <p:nvPr/>
              </p:nvSpPr>
              <p:spPr bwMode="auto">
                <a:xfrm>
                  <a:off x="5515952" y="7964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3" name="object 98"/>
                <p:cNvSpPr>
                  <a:spLocks noChangeArrowheads="1"/>
                </p:cNvSpPr>
                <p:nvPr/>
              </p:nvSpPr>
              <p:spPr bwMode="auto">
                <a:xfrm>
                  <a:off x="6354914" y="7964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4" name="object 99"/>
                <p:cNvSpPr>
                  <a:spLocks noChangeArrowheads="1"/>
                </p:cNvSpPr>
                <p:nvPr/>
              </p:nvSpPr>
              <p:spPr bwMode="auto">
                <a:xfrm>
                  <a:off x="4677003" y="8165033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5" name="object 100"/>
                <p:cNvSpPr>
                  <a:spLocks noChangeArrowheads="1"/>
                </p:cNvSpPr>
                <p:nvPr/>
              </p:nvSpPr>
              <p:spPr bwMode="auto">
                <a:xfrm>
                  <a:off x="5096471" y="8165033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6" name="object 101"/>
                <p:cNvSpPr>
                  <a:spLocks noChangeArrowheads="1"/>
                </p:cNvSpPr>
                <p:nvPr/>
              </p:nvSpPr>
              <p:spPr bwMode="auto">
                <a:xfrm>
                  <a:off x="5935433" y="8165033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7" name="object 102"/>
                <p:cNvSpPr>
                  <a:spLocks noChangeArrowheads="1"/>
                </p:cNvSpPr>
                <p:nvPr/>
              </p:nvSpPr>
              <p:spPr bwMode="auto">
                <a:xfrm>
                  <a:off x="5515952" y="8165033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8" name="object 103"/>
                <p:cNvSpPr>
                  <a:spLocks noChangeArrowheads="1"/>
                </p:cNvSpPr>
                <p:nvPr/>
              </p:nvSpPr>
              <p:spPr bwMode="auto">
                <a:xfrm>
                  <a:off x="6354914" y="8165033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19" name="object 104"/>
                <p:cNvSpPr>
                  <a:spLocks noChangeArrowheads="1"/>
                </p:cNvSpPr>
                <p:nvPr/>
              </p:nvSpPr>
              <p:spPr bwMode="auto">
                <a:xfrm>
                  <a:off x="4677003" y="5266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0" name="object 105"/>
                <p:cNvSpPr>
                  <a:spLocks noChangeArrowheads="1"/>
                </p:cNvSpPr>
                <p:nvPr/>
              </p:nvSpPr>
              <p:spPr bwMode="auto">
                <a:xfrm>
                  <a:off x="5096471" y="5266995"/>
                  <a:ext cx="401472" cy="159956"/>
                </a:xfrm>
                <a:prstGeom prst="rect">
                  <a:avLst/>
                </a:prstGeom>
                <a:blipFill dpi="0" rotWithShape="1"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1" name="object 106"/>
                <p:cNvSpPr>
                  <a:spLocks noChangeArrowheads="1"/>
                </p:cNvSpPr>
                <p:nvPr/>
              </p:nvSpPr>
              <p:spPr bwMode="auto">
                <a:xfrm>
                  <a:off x="4677003" y="546703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2" name="object 107"/>
                <p:cNvSpPr>
                  <a:spLocks noChangeArrowheads="1"/>
                </p:cNvSpPr>
                <p:nvPr/>
              </p:nvSpPr>
              <p:spPr bwMode="auto">
                <a:xfrm>
                  <a:off x="5096471" y="546703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3" name="object 108"/>
                <p:cNvSpPr>
                  <a:spLocks noChangeArrowheads="1"/>
                </p:cNvSpPr>
                <p:nvPr/>
              </p:nvSpPr>
              <p:spPr bwMode="auto">
                <a:xfrm>
                  <a:off x="5515952" y="5467032"/>
                  <a:ext cx="401472" cy="159956"/>
                </a:xfrm>
                <a:prstGeom prst="rect">
                  <a:avLst/>
                </a:prstGeom>
                <a:blipFill dpi="0"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4" name="object 109"/>
                <p:cNvSpPr>
                  <a:spLocks noChangeArrowheads="1"/>
                </p:cNvSpPr>
                <p:nvPr/>
              </p:nvSpPr>
              <p:spPr bwMode="auto">
                <a:xfrm>
                  <a:off x="4677003" y="8461235"/>
                  <a:ext cx="182079" cy="81813"/>
                </a:xfrm>
                <a:prstGeom prst="rect">
                  <a:avLst/>
                </a:prstGeom>
                <a:blipFill dpi="0" rotWithShape="1">
                  <a:blip r:embed="rId1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25" name="object 110"/>
                <p:cNvSpPr>
                  <a:spLocks noChangeArrowheads="1"/>
                </p:cNvSpPr>
                <p:nvPr/>
              </p:nvSpPr>
              <p:spPr bwMode="auto">
                <a:xfrm>
                  <a:off x="4677003" y="8669995"/>
                  <a:ext cx="182079" cy="81813"/>
                </a:xfrm>
                <a:prstGeom prst="rect">
                  <a:avLst/>
                </a:prstGeom>
                <a:blipFill dpi="0" rotWithShape="1">
                  <a:blip r:embed="rId1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15" name="object 111"/>
                <p:cNvSpPr txBox="1"/>
                <p:nvPr/>
              </p:nvSpPr>
              <p:spPr>
                <a:xfrm>
                  <a:off x="4355949" y="8438520"/>
                  <a:ext cx="3295492" cy="377962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                 </a:t>
                  </a:r>
                  <a:r>
                    <a:rPr lang="de-DE" altLang="de-DE" sz="800" dirty="0" err="1" smtClean="0">
                      <a:solidFill>
                        <a:srgbClr val="231F20"/>
                      </a:solidFill>
                      <a:latin typeface="Arial"/>
                    </a:rPr>
                    <a:t>Pracovní</a:t>
                  </a:r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 </a:t>
                  </a:r>
                  <a:r>
                    <a:rPr lang="de-DE" altLang="de-DE" sz="800" dirty="0" err="1" smtClean="0">
                      <a:solidFill>
                        <a:srgbClr val="231F20"/>
                      </a:solidFill>
                      <a:latin typeface="Arial"/>
                    </a:rPr>
                    <a:t>světlomety</a:t>
                  </a:r>
                  <a:endParaRPr lang="de-DE" altLang="de-DE" sz="800" dirty="0">
                    <a:solidFill>
                      <a:srgbClr val="231F20"/>
                    </a:solidFill>
                    <a:latin typeface="Arial"/>
                  </a:endParaRPr>
                </a:p>
                <a:p>
                  <a:pPr>
                    <a:spcBef>
                      <a:spcPts val="125"/>
                    </a:spcBef>
                  </a:pPr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                 </a:t>
                  </a:r>
                  <a:r>
                    <a:rPr lang="de-DE" altLang="de-DE" sz="800" dirty="0" err="1" smtClean="0">
                      <a:solidFill>
                        <a:srgbClr val="231F20"/>
                      </a:solidFill>
                      <a:latin typeface="Arial"/>
                    </a:rPr>
                    <a:t>Jedno</a:t>
                  </a:r>
                  <a:r>
                    <a:rPr lang="cs-CZ" altLang="de-DE" sz="800" dirty="0" smtClean="0">
                      <a:solidFill>
                        <a:srgbClr val="231F20"/>
                      </a:solidFill>
                      <a:latin typeface="Arial"/>
                    </a:rPr>
                    <a:t>funkční</a:t>
                  </a:r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 </a:t>
                  </a:r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a </a:t>
                  </a:r>
                  <a:r>
                    <a:rPr lang="de-DE" altLang="de-DE" sz="800" dirty="0" err="1" smtClean="0">
                      <a:solidFill>
                        <a:srgbClr val="231F20"/>
                      </a:solidFill>
                      <a:latin typeface="Arial"/>
                    </a:rPr>
                    <a:t>sdružená</a:t>
                  </a:r>
                  <a:r>
                    <a:rPr lang="de-DE" altLang="de-DE" sz="800" dirty="0" smtClean="0">
                      <a:solidFill>
                        <a:srgbClr val="231F20"/>
                      </a:solidFill>
                      <a:latin typeface="Arial"/>
                    </a:rPr>
                    <a:t> </a:t>
                  </a:r>
                  <a:r>
                    <a:rPr lang="de-DE" altLang="de-DE" sz="800" dirty="0" err="1" smtClean="0">
                      <a:solidFill>
                        <a:srgbClr val="231F20"/>
                      </a:solidFill>
                      <a:latin typeface="Arial"/>
                    </a:rPr>
                    <a:t>světla</a:t>
                  </a:r>
                  <a:endParaRPr lang="de-DE" altLang="de-DE" sz="800" dirty="0">
                    <a:solidFill>
                      <a:srgbClr val="231F20"/>
                    </a:solidFill>
                    <a:latin typeface="Arial"/>
                  </a:endParaRPr>
                </a:p>
              </p:txBody>
            </p:sp>
            <p:sp>
              <p:nvSpPr>
                <p:cNvPr id="13527" name="object 125"/>
                <p:cNvSpPr>
                  <a:spLocks/>
                </p:cNvSpPr>
                <p:nvPr/>
              </p:nvSpPr>
              <p:spPr bwMode="auto">
                <a:xfrm>
                  <a:off x="-246080" y="4867698"/>
                  <a:ext cx="48260" cy="71120"/>
                </a:xfrm>
                <a:custGeom>
                  <a:avLst/>
                  <a:gdLst>
                    <a:gd name="T0" fmla="*/ 42049 w 48259"/>
                    <a:gd name="T1" fmla="*/ 60439 h 71120"/>
                    <a:gd name="T2" fmla="*/ 30378 w 48259"/>
                    <a:gd name="T3" fmla="*/ 60439 h 71120"/>
                    <a:gd name="T4" fmla="*/ 30378 w 48259"/>
                    <a:gd name="T5" fmla="*/ 70700 h 71120"/>
                    <a:gd name="T6" fmla="*/ 42049 w 48259"/>
                    <a:gd name="T7" fmla="*/ 70700 h 71120"/>
                    <a:gd name="T8" fmla="*/ 42049 w 48259"/>
                    <a:gd name="T9" fmla="*/ 60439 h 71120"/>
                    <a:gd name="T10" fmla="*/ 37376 w 48259"/>
                    <a:gd name="T11" fmla="*/ 0 h 71120"/>
                    <a:gd name="T12" fmla="*/ 24485 w 48259"/>
                    <a:gd name="T13" fmla="*/ 0 h 71120"/>
                    <a:gd name="T14" fmla="*/ 0 w 48259"/>
                    <a:gd name="T15" fmla="*/ 50495 h 71120"/>
                    <a:gd name="T16" fmla="*/ 0 w 48259"/>
                    <a:gd name="T17" fmla="*/ 60439 h 71120"/>
                    <a:gd name="T18" fmla="*/ 47840 w 48259"/>
                    <a:gd name="T19" fmla="*/ 60439 h 71120"/>
                    <a:gd name="T20" fmla="*/ 47840 w 48259"/>
                    <a:gd name="T21" fmla="*/ 49682 h 71120"/>
                    <a:gd name="T22" fmla="*/ 13208 w 48259"/>
                    <a:gd name="T23" fmla="*/ 49682 h 71120"/>
                    <a:gd name="T24" fmla="*/ 37376 w 48259"/>
                    <a:gd name="T25" fmla="*/ 0 h 71120"/>
                    <a:gd name="T26" fmla="*/ 42049 w 48259"/>
                    <a:gd name="T27" fmla="*/ 30073 h 71120"/>
                    <a:gd name="T28" fmla="*/ 30378 w 48259"/>
                    <a:gd name="T29" fmla="*/ 30073 h 71120"/>
                    <a:gd name="T30" fmla="*/ 30378 w 48259"/>
                    <a:gd name="T31" fmla="*/ 49682 h 71120"/>
                    <a:gd name="T32" fmla="*/ 42049 w 48259"/>
                    <a:gd name="T33" fmla="*/ 49682 h 71120"/>
                    <a:gd name="T34" fmla="*/ 42049 w 48259"/>
                    <a:gd name="T35" fmla="*/ 30073 h 7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8259" h="71120">
                      <a:moveTo>
                        <a:pt x="42049" y="60439"/>
                      </a:moveTo>
                      <a:lnTo>
                        <a:pt x="30378" y="60439"/>
                      </a:lnTo>
                      <a:lnTo>
                        <a:pt x="30378" y="70700"/>
                      </a:lnTo>
                      <a:lnTo>
                        <a:pt x="42049" y="70700"/>
                      </a:lnTo>
                      <a:lnTo>
                        <a:pt x="42049" y="60439"/>
                      </a:lnTo>
                      <a:close/>
                    </a:path>
                    <a:path w="48259" h="71120">
                      <a:moveTo>
                        <a:pt x="37376" y="0"/>
                      </a:moveTo>
                      <a:lnTo>
                        <a:pt x="24485" y="0"/>
                      </a:lnTo>
                      <a:lnTo>
                        <a:pt x="0" y="50495"/>
                      </a:lnTo>
                      <a:lnTo>
                        <a:pt x="0" y="60439"/>
                      </a:lnTo>
                      <a:lnTo>
                        <a:pt x="47840" y="60439"/>
                      </a:lnTo>
                      <a:lnTo>
                        <a:pt x="47840" y="49682"/>
                      </a:lnTo>
                      <a:lnTo>
                        <a:pt x="13208" y="49682"/>
                      </a:lnTo>
                      <a:lnTo>
                        <a:pt x="37376" y="0"/>
                      </a:lnTo>
                      <a:close/>
                    </a:path>
                    <a:path w="48259" h="71120">
                      <a:moveTo>
                        <a:pt x="42049" y="30073"/>
                      </a:moveTo>
                      <a:lnTo>
                        <a:pt x="30378" y="30073"/>
                      </a:lnTo>
                      <a:lnTo>
                        <a:pt x="30378" y="49682"/>
                      </a:lnTo>
                      <a:lnTo>
                        <a:pt x="42049" y="49682"/>
                      </a:lnTo>
                      <a:lnTo>
                        <a:pt x="42049" y="300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3528" name="object 127"/>
                <p:cNvSpPr>
                  <a:spLocks/>
                </p:cNvSpPr>
                <p:nvPr/>
              </p:nvSpPr>
              <p:spPr bwMode="auto">
                <a:xfrm>
                  <a:off x="-244152" y="4329590"/>
                  <a:ext cx="43815" cy="71755"/>
                </a:xfrm>
                <a:custGeom>
                  <a:avLst/>
                  <a:gdLst>
                    <a:gd name="T0" fmla="*/ 11379 w 43815"/>
                    <a:gd name="T1" fmla="*/ 52687 h 71754"/>
                    <a:gd name="T2" fmla="*/ 0 w 43815"/>
                    <a:gd name="T3" fmla="*/ 54313 h 71754"/>
                    <a:gd name="T4" fmla="*/ 7372 w 43815"/>
                    <a:gd name="T5" fmla="*/ 66909 h 71754"/>
                    <a:gd name="T6" fmla="*/ 19465 w 43815"/>
                    <a:gd name="T7" fmla="*/ 71205 h 71754"/>
                    <a:gd name="T8" fmla="*/ 34307 w 43815"/>
                    <a:gd name="T9" fmla="*/ 67521 h 71754"/>
                    <a:gd name="T10" fmla="*/ 40190 w 43815"/>
                    <a:gd name="T11" fmla="*/ 60409 h 71754"/>
                    <a:gd name="T12" fmla="*/ 16459 w 43815"/>
                    <a:gd name="T13" fmla="*/ 60409 h 71754"/>
                    <a:gd name="T14" fmla="*/ 12395 w 43815"/>
                    <a:gd name="T15" fmla="*/ 57971 h 71754"/>
                    <a:gd name="T16" fmla="*/ 11379 w 43815"/>
                    <a:gd name="T17" fmla="*/ 52687 h 71754"/>
                    <a:gd name="T18" fmla="*/ 40505 w 43815"/>
                    <a:gd name="T19" fmla="*/ 10511 h 71754"/>
                    <a:gd name="T20" fmla="*/ 26822 w 43815"/>
                    <a:gd name="T21" fmla="*/ 10511 h 71754"/>
                    <a:gd name="T22" fmla="*/ 31089 w 43815"/>
                    <a:gd name="T23" fmla="*/ 14372 h 71754"/>
                    <a:gd name="T24" fmla="*/ 31089 w 43815"/>
                    <a:gd name="T25" fmla="*/ 25052 h 71754"/>
                    <a:gd name="T26" fmla="*/ 27330 w 43815"/>
                    <a:gd name="T27" fmla="*/ 29218 h 71754"/>
                    <a:gd name="T28" fmla="*/ 15341 w 43815"/>
                    <a:gd name="T29" fmla="*/ 29218 h 71754"/>
                    <a:gd name="T30" fmla="*/ 15341 w 43815"/>
                    <a:gd name="T31" fmla="*/ 38756 h 71754"/>
                    <a:gd name="T32" fmla="*/ 27635 w 43815"/>
                    <a:gd name="T33" fmla="*/ 38756 h 71754"/>
                    <a:gd name="T34" fmla="*/ 31597 w 43815"/>
                    <a:gd name="T35" fmla="*/ 42820 h 71754"/>
                    <a:gd name="T36" fmla="*/ 31597 w 43815"/>
                    <a:gd name="T37" fmla="*/ 55939 h 71754"/>
                    <a:gd name="T38" fmla="*/ 27228 w 43815"/>
                    <a:gd name="T39" fmla="*/ 60409 h 71754"/>
                    <a:gd name="T40" fmla="*/ 40190 w 43815"/>
                    <a:gd name="T41" fmla="*/ 60409 h 71754"/>
                    <a:gd name="T42" fmla="*/ 42580 w 43815"/>
                    <a:gd name="T43" fmla="*/ 57521 h 71754"/>
                    <a:gd name="T44" fmla="*/ 41634 w 43815"/>
                    <a:gd name="T45" fmla="*/ 42225 h 71754"/>
                    <a:gd name="T46" fmla="*/ 34803 w 43815"/>
                    <a:gd name="T47" fmla="*/ 34185 h 71754"/>
                    <a:gd name="T48" fmla="*/ 40525 w 43815"/>
                    <a:gd name="T49" fmla="*/ 30539 h 71754"/>
                    <a:gd name="T50" fmla="*/ 43268 w 43815"/>
                    <a:gd name="T51" fmla="*/ 24239 h 71754"/>
                    <a:gd name="T52" fmla="*/ 43268 w 43815"/>
                    <a:gd name="T53" fmla="*/ 19261 h 71754"/>
                    <a:gd name="T54" fmla="*/ 40505 w 43815"/>
                    <a:gd name="T55" fmla="*/ 10511 h 71754"/>
                    <a:gd name="T56" fmla="*/ 27138 w 43815"/>
                    <a:gd name="T57" fmla="*/ 0 h 71754"/>
                    <a:gd name="T58" fmla="*/ 11895 w 43815"/>
                    <a:gd name="T59" fmla="*/ 2668 h 71754"/>
                    <a:gd name="T60" fmla="*/ 2890 w 43815"/>
                    <a:gd name="T61" fmla="*/ 10940 h 71754"/>
                    <a:gd name="T62" fmla="*/ 12090 w 43815"/>
                    <a:gd name="T63" fmla="*/ 18753 h 71754"/>
                    <a:gd name="T64" fmla="*/ 13309 w 43815"/>
                    <a:gd name="T65" fmla="*/ 12949 h 71754"/>
                    <a:gd name="T66" fmla="*/ 17576 w 43815"/>
                    <a:gd name="T67" fmla="*/ 10511 h 71754"/>
                    <a:gd name="T68" fmla="*/ 40505 w 43815"/>
                    <a:gd name="T69" fmla="*/ 10511 h 71754"/>
                    <a:gd name="T70" fmla="*/ 39380 w 43815"/>
                    <a:gd name="T71" fmla="*/ 6949 h 71754"/>
                    <a:gd name="T72" fmla="*/ 27138 w 43815"/>
                    <a:gd name="T73" fmla="*/ 0 h 71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3815" h="71754">
                      <a:moveTo>
                        <a:pt x="11379" y="52687"/>
                      </a:moveTo>
                      <a:lnTo>
                        <a:pt x="0" y="54313"/>
                      </a:lnTo>
                      <a:lnTo>
                        <a:pt x="7372" y="66909"/>
                      </a:lnTo>
                      <a:lnTo>
                        <a:pt x="19465" y="71205"/>
                      </a:lnTo>
                      <a:lnTo>
                        <a:pt x="34307" y="67521"/>
                      </a:lnTo>
                      <a:lnTo>
                        <a:pt x="40190" y="60409"/>
                      </a:lnTo>
                      <a:lnTo>
                        <a:pt x="16459" y="60409"/>
                      </a:lnTo>
                      <a:lnTo>
                        <a:pt x="12395" y="57971"/>
                      </a:lnTo>
                      <a:lnTo>
                        <a:pt x="11379" y="52687"/>
                      </a:lnTo>
                      <a:close/>
                    </a:path>
                    <a:path w="43815" h="71754">
                      <a:moveTo>
                        <a:pt x="40505" y="10511"/>
                      </a:moveTo>
                      <a:lnTo>
                        <a:pt x="26822" y="10511"/>
                      </a:lnTo>
                      <a:lnTo>
                        <a:pt x="31089" y="14372"/>
                      </a:lnTo>
                      <a:lnTo>
                        <a:pt x="31089" y="25052"/>
                      </a:lnTo>
                      <a:lnTo>
                        <a:pt x="27330" y="29218"/>
                      </a:lnTo>
                      <a:lnTo>
                        <a:pt x="15341" y="29218"/>
                      </a:lnTo>
                      <a:lnTo>
                        <a:pt x="15341" y="38756"/>
                      </a:lnTo>
                      <a:lnTo>
                        <a:pt x="27635" y="38756"/>
                      </a:lnTo>
                      <a:lnTo>
                        <a:pt x="31597" y="42820"/>
                      </a:lnTo>
                      <a:lnTo>
                        <a:pt x="31597" y="55939"/>
                      </a:lnTo>
                      <a:lnTo>
                        <a:pt x="27228" y="60409"/>
                      </a:lnTo>
                      <a:lnTo>
                        <a:pt x="40190" y="60409"/>
                      </a:lnTo>
                      <a:lnTo>
                        <a:pt x="42580" y="57521"/>
                      </a:lnTo>
                      <a:lnTo>
                        <a:pt x="41634" y="42225"/>
                      </a:lnTo>
                      <a:lnTo>
                        <a:pt x="34803" y="34185"/>
                      </a:lnTo>
                      <a:lnTo>
                        <a:pt x="40525" y="30539"/>
                      </a:lnTo>
                      <a:lnTo>
                        <a:pt x="43268" y="24239"/>
                      </a:lnTo>
                      <a:lnTo>
                        <a:pt x="43268" y="19261"/>
                      </a:lnTo>
                      <a:lnTo>
                        <a:pt x="40505" y="10511"/>
                      </a:lnTo>
                      <a:close/>
                    </a:path>
                    <a:path w="43815" h="71754">
                      <a:moveTo>
                        <a:pt x="27138" y="0"/>
                      </a:moveTo>
                      <a:lnTo>
                        <a:pt x="11895" y="2668"/>
                      </a:lnTo>
                      <a:lnTo>
                        <a:pt x="2890" y="10940"/>
                      </a:lnTo>
                      <a:lnTo>
                        <a:pt x="12090" y="18753"/>
                      </a:lnTo>
                      <a:lnTo>
                        <a:pt x="13309" y="12949"/>
                      </a:lnTo>
                      <a:lnTo>
                        <a:pt x="17576" y="10511"/>
                      </a:lnTo>
                      <a:lnTo>
                        <a:pt x="40505" y="10511"/>
                      </a:lnTo>
                      <a:lnTo>
                        <a:pt x="39380" y="6949"/>
                      </a:lnTo>
                      <a:lnTo>
                        <a:pt x="271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3529" name="object 129"/>
                <p:cNvSpPr>
                  <a:spLocks/>
                </p:cNvSpPr>
                <p:nvPr/>
              </p:nvSpPr>
              <p:spPr bwMode="auto">
                <a:xfrm>
                  <a:off x="-243592" y="3789624"/>
                  <a:ext cx="43180" cy="71120"/>
                </a:xfrm>
                <a:custGeom>
                  <a:avLst/>
                  <a:gdLst>
                    <a:gd name="T0" fmla="*/ 39870 w 43179"/>
                    <a:gd name="T1" fmla="*/ 10839 h 71120"/>
                    <a:gd name="T2" fmla="*/ 27736 w 43179"/>
                    <a:gd name="T3" fmla="*/ 10839 h 71120"/>
                    <a:gd name="T4" fmla="*/ 30784 w 43179"/>
                    <a:gd name="T5" fmla="*/ 15004 h 71120"/>
                    <a:gd name="T6" fmla="*/ 30784 w 43179"/>
                    <a:gd name="T7" fmla="*/ 22116 h 71120"/>
                    <a:gd name="T8" fmla="*/ 29768 w 43179"/>
                    <a:gd name="T9" fmla="*/ 24555 h 71120"/>
                    <a:gd name="T10" fmla="*/ 27838 w 43179"/>
                    <a:gd name="T11" fmla="*/ 26993 h 71120"/>
                    <a:gd name="T12" fmla="*/ 0 w 43179"/>
                    <a:gd name="T13" fmla="*/ 60534 h 71120"/>
                    <a:gd name="T14" fmla="*/ 0 w 43179"/>
                    <a:gd name="T15" fmla="*/ 70986 h 71120"/>
                    <a:gd name="T16" fmla="*/ 42456 w 43179"/>
                    <a:gd name="T17" fmla="*/ 70986 h 71120"/>
                    <a:gd name="T18" fmla="*/ 42456 w 43179"/>
                    <a:gd name="T19" fmla="*/ 59823 h 71120"/>
                    <a:gd name="T20" fmla="*/ 15341 w 43179"/>
                    <a:gd name="T21" fmla="*/ 59823 h 71120"/>
                    <a:gd name="T22" fmla="*/ 37782 w 43179"/>
                    <a:gd name="T23" fmla="*/ 32784 h 71120"/>
                    <a:gd name="T24" fmla="*/ 41033 w 43179"/>
                    <a:gd name="T25" fmla="*/ 28924 h 71120"/>
                    <a:gd name="T26" fmla="*/ 42862 w 43179"/>
                    <a:gd name="T27" fmla="*/ 23539 h 71120"/>
                    <a:gd name="T28" fmla="*/ 42862 w 43179"/>
                    <a:gd name="T29" fmla="*/ 18865 h 71120"/>
                    <a:gd name="T30" fmla="*/ 39870 w 43179"/>
                    <a:gd name="T31" fmla="*/ 10839 h 71120"/>
                    <a:gd name="T32" fmla="*/ 25484 w 43179"/>
                    <a:gd name="T33" fmla="*/ 0 h 71120"/>
                    <a:gd name="T34" fmla="*/ 10857 w 43179"/>
                    <a:gd name="T35" fmla="*/ 3193 h 71120"/>
                    <a:gd name="T36" fmla="*/ 2204 w 43179"/>
                    <a:gd name="T37" fmla="*/ 12474 h 71120"/>
                    <a:gd name="T38" fmla="*/ 11988 w 43179"/>
                    <a:gd name="T39" fmla="*/ 20796 h 71120"/>
                    <a:gd name="T40" fmla="*/ 12903 w 43179"/>
                    <a:gd name="T41" fmla="*/ 14293 h 71120"/>
                    <a:gd name="T42" fmla="*/ 16764 w 43179"/>
                    <a:gd name="T43" fmla="*/ 10839 h 71120"/>
                    <a:gd name="T44" fmla="*/ 39870 w 43179"/>
                    <a:gd name="T45" fmla="*/ 10839 h 71120"/>
                    <a:gd name="T46" fmla="*/ 37933 w 43179"/>
                    <a:gd name="T47" fmla="*/ 5643 h 71120"/>
                    <a:gd name="T48" fmla="*/ 25484 w 43179"/>
                    <a:gd name="T49" fmla="*/ 0 h 7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3179" h="71120">
                      <a:moveTo>
                        <a:pt x="39870" y="10839"/>
                      </a:moveTo>
                      <a:lnTo>
                        <a:pt x="27736" y="10839"/>
                      </a:lnTo>
                      <a:lnTo>
                        <a:pt x="30784" y="15004"/>
                      </a:lnTo>
                      <a:lnTo>
                        <a:pt x="30784" y="22116"/>
                      </a:lnTo>
                      <a:lnTo>
                        <a:pt x="29768" y="24555"/>
                      </a:lnTo>
                      <a:lnTo>
                        <a:pt x="27838" y="26993"/>
                      </a:lnTo>
                      <a:lnTo>
                        <a:pt x="0" y="60534"/>
                      </a:lnTo>
                      <a:lnTo>
                        <a:pt x="0" y="70986"/>
                      </a:lnTo>
                      <a:lnTo>
                        <a:pt x="42456" y="70986"/>
                      </a:lnTo>
                      <a:lnTo>
                        <a:pt x="42456" y="59823"/>
                      </a:lnTo>
                      <a:lnTo>
                        <a:pt x="15341" y="59823"/>
                      </a:lnTo>
                      <a:lnTo>
                        <a:pt x="37782" y="32784"/>
                      </a:lnTo>
                      <a:lnTo>
                        <a:pt x="41033" y="28924"/>
                      </a:lnTo>
                      <a:lnTo>
                        <a:pt x="42862" y="23539"/>
                      </a:lnTo>
                      <a:lnTo>
                        <a:pt x="42862" y="18865"/>
                      </a:lnTo>
                      <a:lnTo>
                        <a:pt x="39870" y="10839"/>
                      </a:lnTo>
                      <a:close/>
                    </a:path>
                    <a:path w="43179" h="71120">
                      <a:moveTo>
                        <a:pt x="25484" y="0"/>
                      </a:moveTo>
                      <a:lnTo>
                        <a:pt x="10857" y="3193"/>
                      </a:lnTo>
                      <a:lnTo>
                        <a:pt x="2204" y="12474"/>
                      </a:lnTo>
                      <a:lnTo>
                        <a:pt x="11988" y="20796"/>
                      </a:lnTo>
                      <a:lnTo>
                        <a:pt x="12903" y="14293"/>
                      </a:lnTo>
                      <a:lnTo>
                        <a:pt x="16764" y="10839"/>
                      </a:lnTo>
                      <a:lnTo>
                        <a:pt x="39870" y="10839"/>
                      </a:lnTo>
                      <a:lnTo>
                        <a:pt x="37933" y="5643"/>
                      </a:lnTo>
                      <a:lnTo>
                        <a:pt x="254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3530" name="object 131"/>
                <p:cNvSpPr>
                  <a:spLocks/>
                </p:cNvSpPr>
                <p:nvPr/>
              </p:nvSpPr>
              <p:spPr bwMode="auto">
                <a:xfrm>
                  <a:off x="592236" y="3249653"/>
                  <a:ext cx="21590" cy="71120"/>
                </a:xfrm>
                <a:custGeom>
                  <a:avLst/>
                  <a:gdLst>
                    <a:gd name="T0" fmla="*/ 21526 w 21590"/>
                    <a:gd name="T1" fmla="*/ 12801 h 71120"/>
                    <a:gd name="T2" fmla="*/ 9855 w 21590"/>
                    <a:gd name="T3" fmla="*/ 12801 h 71120"/>
                    <a:gd name="T4" fmla="*/ 9855 w 21590"/>
                    <a:gd name="T5" fmla="*/ 70700 h 71120"/>
                    <a:gd name="T6" fmla="*/ 21526 w 21590"/>
                    <a:gd name="T7" fmla="*/ 70700 h 71120"/>
                    <a:gd name="T8" fmla="*/ 21526 w 21590"/>
                    <a:gd name="T9" fmla="*/ 12801 h 71120"/>
                    <a:gd name="T10" fmla="*/ 21526 w 21590"/>
                    <a:gd name="T11" fmla="*/ 0 h 71120"/>
                    <a:gd name="T12" fmla="*/ 10668 w 21590"/>
                    <a:gd name="T13" fmla="*/ 0 h 71120"/>
                    <a:gd name="T14" fmla="*/ 0 w 21590"/>
                    <a:gd name="T15" fmla="*/ 7518 h 71120"/>
                    <a:gd name="T16" fmla="*/ 0 w 21590"/>
                    <a:gd name="T17" fmla="*/ 19812 h 71120"/>
                    <a:gd name="T18" fmla="*/ 9855 w 21590"/>
                    <a:gd name="T19" fmla="*/ 12801 h 71120"/>
                    <a:gd name="T20" fmla="*/ 21526 w 21590"/>
                    <a:gd name="T21" fmla="*/ 12801 h 71120"/>
                    <a:gd name="T22" fmla="*/ 21526 w 21590"/>
                    <a:gd name="T23" fmla="*/ 0 h 7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590" h="71120">
                      <a:moveTo>
                        <a:pt x="21526" y="12801"/>
                      </a:moveTo>
                      <a:lnTo>
                        <a:pt x="9855" y="12801"/>
                      </a:lnTo>
                      <a:lnTo>
                        <a:pt x="9855" y="70700"/>
                      </a:lnTo>
                      <a:lnTo>
                        <a:pt x="21526" y="70700"/>
                      </a:lnTo>
                      <a:lnTo>
                        <a:pt x="21526" y="12801"/>
                      </a:lnTo>
                      <a:close/>
                    </a:path>
                    <a:path w="21590" h="71120">
                      <a:moveTo>
                        <a:pt x="21526" y="0"/>
                      </a:moveTo>
                      <a:lnTo>
                        <a:pt x="10668" y="0"/>
                      </a:lnTo>
                      <a:lnTo>
                        <a:pt x="0" y="7518"/>
                      </a:lnTo>
                      <a:lnTo>
                        <a:pt x="0" y="19812"/>
                      </a:lnTo>
                      <a:lnTo>
                        <a:pt x="9855" y="12801"/>
                      </a:lnTo>
                      <a:lnTo>
                        <a:pt x="21526" y="12801"/>
                      </a:lnTo>
                      <a:lnTo>
                        <a:pt x="215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13531" name="object 67"/>
                <p:cNvSpPr>
                  <a:spLocks noChangeArrowheads="1"/>
                </p:cNvSpPr>
                <p:nvPr/>
              </p:nvSpPr>
              <p:spPr bwMode="auto">
                <a:xfrm>
                  <a:off x="5522898" y="3850535"/>
                  <a:ext cx="401471" cy="159955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532" name="object 61"/>
                <p:cNvSpPr>
                  <a:spLocks noChangeArrowheads="1"/>
                </p:cNvSpPr>
                <p:nvPr/>
              </p:nvSpPr>
              <p:spPr bwMode="auto">
                <a:xfrm>
                  <a:off x="5517934" y="3649212"/>
                  <a:ext cx="401471" cy="159955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sp>
            <p:nvSpPr>
              <p:cNvPr id="13351" name="object 61"/>
              <p:cNvSpPr>
                <a:spLocks noChangeArrowheads="1"/>
              </p:cNvSpPr>
              <p:nvPr/>
            </p:nvSpPr>
            <p:spPr bwMode="auto">
              <a:xfrm>
                <a:off x="5459755" y="1993870"/>
                <a:ext cx="317692" cy="124582"/>
              </a:xfrm>
              <a:prstGeom prst="rect">
                <a:avLst/>
              </a:prstGeom>
              <a:blipFill dpi="0" rotWithShape="1">
                <a:blip r:embed="rId20" cstate="screen">
                  <a:alphaModFix amt="39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52" name="object 67"/>
              <p:cNvSpPr>
                <a:spLocks noChangeArrowheads="1"/>
              </p:cNvSpPr>
              <p:nvPr/>
            </p:nvSpPr>
            <p:spPr bwMode="auto">
              <a:xfrm>
                <a:off x="5463683" y="2569679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53" name="object 61"/>
              <p:cNvSpPr>
                <a:spLocks noChangeArrowheads="1"/>
              </p:cNvSpPr>
              <p:nvPr/>
            </p:nvSpPr>
            <p:spPr bwMode="auto">
              <a:xfrm>
                <a:off x="5459755" y="2412877"/>
                <a:ext cx="317692" cy="124582"/>
              </a:xfrm>
              <a:prstGeom prst="rect">
                <a:avLst/>
              </a:prstGeom>
              <a:blipFill dpi="0" rotWithShape="1">
                <a:blip r:embed="rId20" cstate="screen">
                  <a:alphaModFix amt="39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54" name="object 67"/>
              <p:cNvSpPr>
                <a:spLocks noChangeArrowheads="1"/>
              </p:cNvSpPr>
              <p:nvPr/>
            </p:nvSpPr>
            <p:spPr bwMode="auto">
              <a:xfrm>
                <a:off x="5793010" y="2569679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55" name="object 61"/>
              <p:cNvSpPr>
                <a:spLocks noChangeArrowheads="1"/>
              </p:cNvSpPr>
              <p:nvPr/>
            </p:nvSpPr>
            <p:spPr bwMode="auto">
              <a:xfrm>
                <a:off x="5789082" y="2412877"/>
                <a:ext cx="317692" cy="124582"/>
              </a:xfrm>
              <a:prstGeom prst="rect">
                <a:avLst/>
              </a:prstGeom>
              <a:blipFill dpi="0" rotWithShape="1">
                <a:blip r:embed="rId20" cstate="screen">
                  <a:alphaModFix amt="39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56" name="object 61"/>
              <p:cNvSpPr>
                <a:spLocks noChangeArrowheads="1"/>
              </p:cNvSpPr>
              <p:nvPr/>
            </p:nvSpPr>
            <p:spPr bwMode="auto">
              <a:xfrm>
                <a:off x="5793010" y="1997045"/>
                <a:ext cx="317692" cy="124582"/>
              </a:xfrm>
              <a:prstGeom prst="rect">
                <a:avLst/>
              </a:prstGeom>
              <a:blipFill dpi="0" rotWithShape="1">
                <a:blip r:embed="rId20" cstate="screen">
                  <a:alphaModFix amt="39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grpSp>
            <p:nvGrpSpPr>
              <p:cNvPr id="13357" name="Gruppieren 297"/>
              <p:cNvGrpSpPr>
                <a:grpSpLocks/>
              </p:cNvGrpSpPr>
              <p:nvPr/>
            </p:nvGrpSpPr>
            <p:grpSpPr bwMode="auto">
              <a:xfrm>
                <a:off x="5459911" y="2834266"/>
                <a:ext cx="647019" cy="124582"/>
                <a:chOff x="5445622" y="2824177"/>
                <a:chExt cx="647019" cy="124582"/>
              </a:xfrm>
            </p:grpSpPr>
            <p:sp>
              <p:nvSpPr>
                <p:cNvPr id="13416" name="object 61"/>
                <p:cNvSpPr>
                  <a:spLocks noChangeArrowheads="1"/>
                </p:cNvSpPr>
                <p:nvPr/>
              </p:nvSpPr>
              <p:spPr bwMode="auto">
                <a:xfrm>
                  <a:off x="5445622" y="282417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17" name="object 61"/>
                <p:cNvSpPr>
                  <a:spLocks noChangeArrowheads="1"/>
                </p:cNvSpPr>
                <p:nvPr/>
              </p:nvSpPr>
              <p:spPr bwMode="auto">
                <a:xfrm>
                  <a:off x="5774949" y="282417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58" name="Gruppieren 298"/>
              <p:cNvGrpSpPr>
                <a:grpSpLocks/>
              </p:cNvGrpSpPr>
              <p:nvPr/>
            </p:nvGrpSpPr>
            <p:grpSpPr bwMode="auto">
              <a:xfrm>
                <a:off x="5459911" y="3253591"/>
                <a:ext cx="647019" cy="124582"/>
                <a:chOff x="5445622" y="2824177"/>
                <a:chExt cx="647019" cy="124582"/>
              </a:xfrm>
            </p:grpSpPr>
            <p:sp>
              <p:nvSpPr>
                <p:cNvPr id="13414" name="object 61"/>
                <p:cNvSpPr>
                  <a:spLocks noChangeArrowheads="1"/>
                </p:cNvSpPr>
                <p:nvPr/>
              </p:nvSpPr>
              <p:spPr bwMode="auto">
                <a:xfrm>
                  <a:off x="5445622" y="282417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15" name="object 61"/>
                <p:cNvSpPr>
                  <a:spLocks noChangeArrowheads="1"/>
                </p:cNvSpPr>
                <p:nvPr/>
              </p:nvSpPr>
              <p:spPr bwMode="auto">
                <a:xfrm>
                  <a:off x="5774949" y="282417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59" name="Gruppieren 305"/>
              <p:cNvGrpSpPr>
                <a:grpSpLocks/>
              </p:cNvGrpSpPr>
              <p:nvPr/>
            </p:nvGrpSpPr>
            <p:grpSpPr bwMode="auto">
              <a:xfrm>
                <a:off x="5126762" y="3674616"/>
                <a:ext cx="975001" cy="126412"/>
                <a:chOff x="5126762" y="3674616"/>
                <a:chExt cx="975001" cy="126412"/>
              </a:xfrm>
            </p:grpSpPr>
            <p:grpSp>
              <p:nvGrpSpPr>
                <p:cNvPr id="13410" name="Gruppieren 301"/>
                <p:cNvGrpSpPr>
                  <a:grpSpLocks/>
                </p:cNvGrpSpPr>
                <p:nvPr/>
              </p:nvGrpSpPr>
              <p:grpSpPr bwMode="auto">
                <a:xfrm>
                  <a:off x="5126762" y="3676446"/>
                  <a:ext cx="647019" cy="124582"/>
                  <a:chOff x="5445622" y="2824177"/>
                  <a:chExt cx="647019" cy="124582"/>
                </a:xfrm>
              </p:grpSpPr>
              <p:sp>
                <p:nvSpPr>
                  <p:cNvPr id="13412" name="object 61"/>
                  <p:cNvSpPr>
                    <a:spLocks noChangeArrowheads="1"/>
                  </p:cNvSpPr>
                  <p:nvPr/>
                </p:nvSpPr>
                <p:spPr bwMode="auto">
                  <a:xfrm>
                    <a:off x="5445622" y="2824177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20" cstate="screen">
                      <a:alphaModFix amt="39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413" name="object 61"/>
                  <p:cNvSpPr>
                    <a:spLocks noChangeArrowheads="1"/>
                  </p:cNvSpPr>
                  <p:nvPr/>
                </p:nvSpPr>
                <p:spPr bwMode="auto">
                  <a:xfrm>
                    <a:off x="5774949" y="2824177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20" cstate="screen">
                      <a:alphaModFix amt="39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411" name="object 61"/>
                <p:cNvSpPr>
                  <a:spLocks noChangeArrowheads="1"/>
                </p:cNvSpPr>
                <p:nvPr/>
              </p:nvSpPr>
              <p:spPr bwMode="auto">
                <a:xfrm>
                  <a:off x="5784071" y="3674616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60" name="Gruppieren 744"/>
              <p:cNvGrpSpPr>
                <a:grpSpLocks/>
              </p:cNvGrpSpPr>
              <p:nvPr/>
            </p:nvGrpSpPr>
            <p:grpSpPr bwMode="auto">
              <a:xfrm>
                <a:off x="4793250" y="4090439"/>
                <a:ext cx="1305817" cy="126412"/>
                <a:chOff x="4793250" y="4090439"/>
                <a:chExt cx="1305817" cy="126412"/>
              </a:xfrm>
            </p:grpSpPr>
            <p:grpSp>
              <p:nvGrpSpPr>
                <p:cNvPr id="13404" name="Gruppieren 306"/>
                <p:cNvGrpSpPr>
                  <a:grpSpLocks/>
                </p:cNvGrpSpPr>
                <p:nvPr/>
              </p:nvGrpSpPr>
              <p:grpSpPr bwMode="auto">
                <a:xfrm>
                  <a:off x="4793250" y="4090439"/>
                  <a:ext cx="975001" cy="126412"/>
                  <a:chOff x="5126762" y="3674616"/>
                  <a:chExt cx="975001" cy="126412"/>
                </a:xfrm>
              </p:grpSpPr>
              <p:grpSp>
                <p:nvGrpSpPr>
                  <p:cNvPr id="13406" name="Gruppieren 307"/>
                  <p:cNvGrpSpPr>
                    <a:grpSpLocks/>
                  </p:cNvGrpSpPr>
                  <p:nvPr/>
                </p:nvGrpSpPr>
                <p:grpSpPr bwMode="auto">
                  <a:xfrm>
                    <a:off x="5126762" y="3676446"/>
                    <a:ext cx="647019" cy="124582"/>
                    <a:chOff x="5445622" y="2824177"/>
                    <a:chExt cx="647019" cy="124582"/>
                  </a:xfrm>
                </p:grpSpPr>
                <p:sp>
                  <p:nvSpPr>
                    <p:cNvPr id="13408" name="object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45622" y="2824177"/>
                      <a:ext cx="317692" cy="124582"/>
                    </a:xfrm>
                    <a:prstGeom prst="rect">
                      <a:avLst/>
                    </a:prstGeom>
                    <a:blipFill dpi="0" rotWithShape="1">
                      <a:blip r:embed="rId20" cstate="screen">
                        <a:alphaModFix amt="39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sx="999" sy="999" algn="ctr" rotWithShape="0">
                        <a:srgbClr val="000000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endParaRPr lang="de-DE" altLang="de-DE" u="sng"/>
                    </a:p>
                  </p:txBody>
                </p:sp>
                <p:sp>
                  <p:nvSpPr>
                    <p:cNvPr id="13409" name="object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4949" y="2824177"/>
                      <a:ext cx="317692" cy="124582"/>
                    </a:xfrm>
                    <a:prstGeom prst="rect">
                      <a:avLst/>
                    </a:prstGeom>
                    <a:blipFill dpi="0" rotWithShape="1">
                      <a:blip r:embed="rId20" cstate="screen">
                        <a:alphaModFix amt="39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sx="999" sy="999" algn="ctr" rotWithShape="0">
                        <a:srgbClr val="000000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endParaRPr lang="de-DE" altLang="de-DE" u="sng"/>
                    </a:p>
                  </p:txBody>
                </p:sp>
              </p:grpSp>
              <p:sp>
                <p:nvSpPr>
                  <p:cNvPr id="13407" name="object 61"/>
                  <p:cNvSpPr>
                    <a:spLocks noChangeArrowheads="1"/>
                  </p:cNvSpPr>
                  <p:nvPr/>
                </p:nvSpPr>
                <p:spPr bwMode="auto">
                  <a:xfrm>
                    <a:off x="5784071" y="3674616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20" cstate="screen">
                      <a:alphaModFix amt="39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405" name="object 61"/>
                <p:cNvSpPr>
                  <a:spLocks noChangeArrowheads="1"/>
                </p:cNvSpPr>
                <p:nvPr/>
              </p:nvSpPr>
              <p:spPr bwMode="auto">
                <a:xfrm>
                  <a:off x="5781375" y="4090439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sp>
            <p:nvSpPr>
              <p:cNvPr id="13361" name="object 67"/>
              <p:cNvSpPr>
                <a:spLocks noChangeArrowheads="1"/>
              </p:cNvSpPr>
              <p:nvPr/>
            </p:nvSpPr>
            <p:spPr bwMode="auto">
              <a:xfrm>
                <a:off x="5459754" y="2991075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62" name="object 67"/>
              <p:cNvSpPr>
                <a:spLocks noChangeArrowheads="1"/>
              </p:cNvSpPr>
              <p:nvPr/>
            </p:nvSpPr>
            <p:spPr bwMode="auto">
              <a:xfrm>
                <a:off x="5789081" y="2991075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63" name="object 67"/>
              <p:cNvSpPr>
                <a:spLocks noChangeArrowheads="1"/>
              </p:cNvSpPr>
              <p:nvPr/>
            </p:nvSpPr>
            <p:spPr bwMode="auto">
              <a:xfrm>
                <a:off x="5463683" y="3408328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64" name="object 67"/>
              <p:cNvSpPr>
                <a:spLocks noChangeArrowheads="1"/>
              </p:cNvSpPr>
              <p:nvPr/>
            </p:nvSpPr>
            <p:spPr bwMode="auto">
              <a:xfrm>
                <a:off x="5793010" y="3408328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65" name="object 67"/>
              <p:cNvSpPr>
                <a:spLocks noChangeArrowheads="1"/>
              </p:cNvSpPr>
              <p:nvPr/>
            </p:nvSpPr>
            <p:spPr bwMode="auto">
              <a:xfrm>
                <a:off x="5456811" y="3832078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sp>
            <p:nvSpPr>
              <p:cNvPr id="13366" name="object 67"/>
              <p:cNvSpPr>
                <a:spLocks noChangeArrowheads="1"/>
              </p:cNvSpPr>
              <p:nvPr/>
            </p:nvSpPr>
            <p:spPr bwMode="auto">
              <a:xfrm>
                <a:off x="5786138" y="3832078"/>
                <a:ext cx="317692" cy="124582"/>
              </a:xfrm>
              <a:prstGeom prst="rect">
                <a:avLst/>
              </a:prstGeom>
              <a:blipFill dpi="0" rotWithShape="1">
                <a:blip r:embed="rId14" cstate="screen">
                  <a:alphaModFix am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x="999" sy="999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de-DE" u="sng"/>
              </a:p>
            </p:txBody>
          </p:sp>
          <p:grpSp>
            <p:nvGrpSpPr>
              <p:cNvPr id="13367" name="Gruppieren 727"/>
              <p:cNvGrpSpPr>
                <a:grpSpLocks/>
              </p:cNvGrpSpPr>
              <p:nvPr/>
            </p:nvGrpSpPr>
            <p:grpSpPr bwMode="auto">
              <a:xfrm>
                <a:off x="4793250" y="4247085"/>
                <a:ext cx="1305817" cy="124582"/>
                <a:chOff x="4793250" y="4247085"/>
                <a:chExt cx="1305817" cy="124582"/>
              </a:xfrm>
            </p:grpSpPr>
            <p:sp>
              <p:nvSpPr>
                <p:cNvPr id="13400" name="object 67"/>
                <p:cNvSpPr>
                  <a:spLocks noChangeArrowheads="1"/>
                </p:cNvSpPr>
                <p:nvPr/>
              </p:nvSpPr>
              <p:spPr bwMode="auto">
                <a:xfrm>
                  <a:off x="4793250" y="4247085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01" name="object 67"/>
                <p:cNvSpPr>
                  <a:spLocks noChangeArrowheads="1"/>
                </p:cNvSpPr>
                <p:nvPr/>
              </p:nvSpPr>
              <p:spPr bwMode="auto">
                <a:xfrm>
                  <a:off x="5122577" y="4247085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02" name="object 67"/>
                <p:cNvSpPr>
                  <a:spLocks noChangeArrowheads="1"/>
                </p:cNvSpPr>
                <p:nvPr/>
              </p:nvSpPr>
              <p:spPr bwMode="auto">
                <a:xfrm>
                  <a:off x="5452048" y="4247085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  <p:sp>
              <p:nvSpPr>
                <p:cNvPr id="13403" name="object 67"/>
                <p:cNvSpPr>
                  <a:spLocks noChangeArrowheads="1"/>
                </p:cNvSpPr>
                <p:nvPr/>
              </p:nvSpPr>
              <p:spPr bwMode="auto">
                <a:xfrm>
                  <a:off x="5781375" y="4247085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68" name="Gruppieren 736"/>
              <p:cNvGrpSpPr>
                <a:grpSpLocks/>
              </p:cNvGrpSpPr>
              <p:nvPr/>
            </p:nvGrpSpPr>
            <p:grpSpPr bwMode="auto">
              <a:xfrm>
                <a:off x="4461316" y="4680304"/>
                <a:ext cx="1637751" cy="126400"/>
                <a:chOff x="4461316" y="4680304"/>
                <a:chExt cx="1637751" cy="126400"/>
              </a:xfrm>
            </p:grpSpPr>
            <p:grpSp>
              <p:nvGrpSpPr>
                <p:cNvPr id="13394" name="Gruppieren 730"/>
                <p:cNvGrpSpPr>
                  <a:grpSpLocks/>
                </p:cNvGrpSpPr>
                <p:nvPr/>
              </p:nvGrpSpPr>
              <p:grpSpPr bwMode="auto">
                <a:xfrm>
                  <a:off x="4793250" y="4680304"/>
                  <a:ext cx="1305817" cy="124582"/>
                  <a:chOff x="4793250" y="4247085"/>
                  <a:chExt cx="1305817" cy="124582"/>
                </a:xfrm>
              </p:grpSpPr>
              <p:sp>
                <p:nvSpPr>
                  <p:cNvPr id="13396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4793250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7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122577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8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452048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9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781375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395" name="object 67"/>
                <p:cNvSpPr>
                  <a:spLocks noChangeArrowheads="1"/>
                </p:cNvSpPr>
                <p:nvPr/>
              </p:nvSpPr>
              <p:spPr bwMode="auto">
                <a:xfrm>
                  <a:off x="4461316" y="4682122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69" name="Gruppieren 737"/>
              <p:cNvGrpSpPr>
                <a:grpSpLocks/>
              </p:cNvGrpSpPr>
              <p:nvPr/>
            </p:nvGrpSpPr>
            <p:grpSpPr bwMode="auto">
              <a:xfrm>
                <a:off x="4461316" y="5092175"/>
                <a:ext cx="1637751" cy="126400"/>
                <a:chOff x="4461316" y="4680304"/>
                <a:chExt cx="1637751" cy="126400"/>
              </a:xfrm>
            </p:grpSpPr>
            <p:grpSp>
              <p:nvGrpSpPr>
                <p:cNvPr id="13388" name="Gruppieren 738"/>
                <p:cNvGrpSpPr>
                  <a:grpSpLocks/>
                </p:cNvGrpSpPr>
                <p:nvPr/>
              </p:nvGrpSpPr>
              <p:grpSpPr bwMode="auto">
                <a:xfrm>
                  <a:off x="4793250" y="4680304"/>
                  <a:ext cx="1305817" cy="124582"/>
                  <a:chOff x="4793250" y="4247085"/>
                  <a:chExt cx="1305817" cy="124582"/>
                </a:xfrm>
              </p:grpSpPr>
              <p:sp>
                <p:nvSpPr>
                  <p:cNvPr id="13390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4793250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1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122577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2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452048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  <p:sp>
                <p:nvSpPr>
                  <p:cNvPr id="13393" name="object 67"/>
                  <p:cNvSpPr>
                    <a:spLocks noChangeArrowheads="1"/>
                  </p:cNvSpPr>
                  <p:nvPr/>
                </p:nvSpPr>
                <p:spPr bwMode="auto">
                  <a:xfrm>
                    <a:off x="5781375" y="4247085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14" cstate="screen">
                      <a:alphaModFix am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389" name="object 67"/>
                <p:cNvSpPr>
                  <a:spLocks noChangeArrowheads="1"/>
                </p:cNvSpPr>
                <p:nvPr/>
              </p:nvSpPr>
              <p:spPr bwMode="auto">
                <a:xfrm>
                  <a:off x="4461316" y="4682122"/>
                  <a:ext cx="317692" cy="124582"/>
                </a:xfrm>
                <a:prstGeom prst="rect">
                  <a:avLst/>
                </a:prstGeom>
                <a:blipFill dpi="0" rotWithShape="1">
                  <a:blip r:embed="rId14" cstate="screen">
                    <a:alphaModFix am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70" name="Gruppieren 753"/>
              <p:cNvGrpSpPr>
                <a:grpSpLocks/>
              </p:cNvGrpSpPr>
              <p:nvPr/>
            </p:nvGrpSpPr>
            <p:grpSpPr bwMode="auto">
              <a:xfrm>
                <a:off x="4461316" y="4523587"/>
                <a:ext cx="1636624" cy="126412"/>
                <a:chOff x="4461316" y="4523587"/>
                <a:chExt cx="1636624" cy="126412"/>
              </a:xfrm>
            </p:grpSpPr>
            <p:grpSp>
              <p:nvGrpSpPr>
                <p:cNvPr id="13380" name="Gruppieren 745"/>
                <p:cNvGrpSpPr>
                  <a:grpSpLocks/>
                </p:cNvGrpSpPr>
                <p:nvPr/>
              </p:nvGrpSpPr>
              <p:grpSpPr bwMode="auto">
                <a:xfrm>
                  <a:off x="4792123" y="4523587"/>
                  <a:ext cx="1305817" cy="126412"/>
                  <a:chOff x="4793250" y="4090439"/>
                  <a:chExt cx="1305817" cy="126412"/>
                </a:xfrm>
              </p:grpSpPr>
              <p:grpSp>
                <p:nvGrpSpPr>
                  <p:cNvPr id="13382" name="Gruppieren 746"/>
                  <p:cNvGrpSpPr>
                    <a:grpSpLocks/>
                  </p:cNvGrpSpPr>
                  <p:nvPr/>
                </p:nvGrpSpPr>
                <p:grpSpPr bwMode="auto">
                  <a:xfrm>
                    <a:off x="4793250" y="4090439"/>
                    <a:ext cx="975001" cy="126412"/>
                    <a:chOff x="5126762" y="3674616"/>
                    <a:chExt cx="975001" cy="126412"/>
                  </a:xfrm>
                </p:grpSpPr>
                <p:grpSp>
                  <p:nvGrpSpPr>
                    <p:cNvPr id="13384" name="Gruppieren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6762" y="3676446"/>
                      <a:ext cx="647019" cy="124582"/>
                      <a:chOff x="5445622" y="2824177"/>
                      <a:chExt cx="647019" cy="124582"/>
                    </a:xfrm>
                  </p:grpSpPr>
                  <p:sp>
                    <p:nvSpPr>
                      <p:cNvPr id="13386" name="object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45622" y="2824177"/>
                        <a:ext cx="317692" cy="124582"/>
                      </a:xfrm>
                      <a:prstGeom prst="rect">
                        <a:avLst/>
                      </a:prstGeom>
                      <a:blipFill dpi="0" rotWithShape="1">
                        <a:blip r:embed="rId20" cstate="screen">
                          <a:alphaModFix amt="39000"/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sx="999" sy="999" algn="ctr" rotWithShape="0">
                          <a:srgbClr val="00000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endParaRPr lang="de-DE" altLang="de-DE" u="sng"/>
                      </a:p>
                    </p:txBody>
                  </p:sp>
                  <p:sp>
                    <p:nvSpPr>
                      <p:cNvPr id="13387" name="object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74949" y="2824177"/>
                        <a:ext cx="317692" cy="124582"/>
                      </a:xfrm>
                      <a:prstGeom prst="rect">
                        <a:avLst/>
                      </a:prstGeom>
                      <a:blipFill dpi="0" rotWithShape="1">
                        <a:blip r:embed="rId20" cstate="screen">
                          <a:alphaModFix amt="39000"/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sx="999" sy="999" algn="ctr" rotWithShape="0">
                          <a:srgbClr val="00000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endParaRPr lang="de-DE" altLang="de-DE" u="sng"/>
                      </a:p>
                    </p:txBody>
                  </p:sp>
                </p:grpSp>
                <p:sp>
                  <p:nvSpPr>
                    <p:cNvPr id="13385" name="object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84071" y="3674616"/>
                      <a:ext cx="317692" cy="124582"/>
                    </a:xfrm>
                    <a:prstGeom prst="rect">
                      <a:avLst/>
                    </a:prstGeom>
                    <a:blipFill dpi="0" rotWithShape="1">
                      <a:blip r:embed="rId20" cstate="screen">
                        <a:alphaModFix amt="39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sx="999" sy="999" algn="ctr" rotWithShape="0">
                        <a:srgbClr val="000000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endParaRPr lang="de-DE" altLang="de-DE" u="sng"/>
                    </a:p>
                  </p:txBody>
                </p:sp>
              </p:grpSp>
              <p:sp>
                <p:nvSpPr>
                  <p:cNvPr id="13383" name="object 61"/>
                  <p:cNvSpPr>
                    <a:spLocks noChangeArrowheads="1"/>
                  </p:cNvSpPr>
                  <p:nvPr/>
                </p:nvSpPr>
                <p:spPr bwMode="auto">
                  <a:xfrm>
                    <a:off x="5781375" y="4090439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20" cstate="screen">
                      <a:alphaModFix amt="39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381" name="object 61"/>
                <p:cNvSpPr>
                  <a:spLocks noChangeArrowheads="1"/>
                </p:cNvSpPr>
                <p:nvPr/>
              </p:nvSpPr>
              <p:spPr bwMode="auto">
                <a:xfrm>
                  <a:off x="4461316" y="452358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  <p:grpSp>
            <p:nvGrpSpPr>
              <p:cNvPr id="13371" name="Gruppieren 754"/>
              <p:cNvGrpSpPr>
                <a:grpSpLocks/>
              </p:cNvGrpSpPr>
              <p:nvPr/>
            </p:nvGrpSpPr>
            <p:grpSpPr bwMode="auto">
              <a:xfrm>
                <a:off x="4465728" y="4933027"/>
                <a:ext cx="1636624" cy="126412"/>
                <a:chOff x="4461316" y="4523587"/>
                <a:chExt cx="1636624" cy="126412"/>
              </a:xfrm>
            </p:grpSpPr>
            <p:grpSp>
              <p:nvGrpSpPr>
                <p:cNvPr id="13372" name="Gruppieren 755"/>
                <p:cNvGrpSpPr>
                  <a:grpSpLocks/>
                </p:cNvGrpSpPr>
                <p:nvPr/>
              </p:nvGrpSpPr>
              <p:grpSpPr bwMode="auto">
                <a:xfrm>
                  <a:off x="4792123" y="4523587"/>
                  <a:ext cx="1305817" cy="126412"/>
                  <a:chOff x="4793250" y="4090439"/>
                  <a:chExt cx="1305817" cy="126412"/>
                </a:xfrm>
              </p:grpSpPr>
              <p:grpSp>
                <p:nvGrpSpPr>
                  <p:cNvPr id="13374" name="Gruppieren 757"/>
                  <p:cNvGrpSpPr>
                    <a:grpSpLocks/>
                  </p:cNvGrpSpPr>
                  <p:nvPr/>
                </p:nvGrpSpPr>
                <p:grpSpPr bwMode="auto">
                  <a:xfrm>
                    <a:off x="4793250" y="4090439"/>
                    <a:ext cx="975001" cy="126412"/>
                    <a:chOff x="5126762" y="3674616"/>
                    <a:chExt cx="975001" cy="126412"/>
                  </a:xfrm>
                </p:grpSpPr>
                <p:grpSp>
                  <p:nvGrpSpPr>
                    <p:cNvPr id="13376" name="Gruppieren 7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6762" y="3676446"/>
                      <a:ext cx="647019" cy="124582"/>
                      <a:chOff x="5445622" y="2824177"/>
                      <a:chExt cx="647019" cy="124582"/>
                    </a:xfrm>
                  </p:grpSpPr>
                  <p:sp>
                    <p:nvSpPr>
                      <p:cNvPr id="13378" name="object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45622" y="2824177"/>
                        <a:ext cx="317692" cy="124582"/>
                      </a:xfrm>
                      <a:prstGeom prst="rect">
                        <a:avLst/>
                      </a:prstGeom>
                      <a:blipFill dpi="0" rotWithShape="1">
                        <a:blip r:embed="rId20" cstate="screen">
                          <a:alphaModFix amt="39000"/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sx="999" sy="999" algn="ctr" rotWithShape="0">
                          <a:srgbClr val="00000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endParaRPr lang="de-DE" altLang="de-DE" u="sng"/>
                      </a:p>
                    </p:txBody>
                  </p:sp>
                  <p:sp>
                    <p:nvSpPr>
                      <p:cNvPr id="13379" name="object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74949" y="2824177"/>
                        <a:ext cx="317692" cy="124582"/>
                      </a:xfrm>
                      <a:prstGeom prst="rect">
                        <a:avLst/>
                      </a:prstGeom>
                      <a:blipFill dpi="0" rotWithShape="1">
                        <a:blip r:embed="rId20" cstate="screen">
                          <a:alphaModFix amt="39000"/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>
                        <a:outerShdw sx="999" sy="999" algn="ctr" rotWithShape="0">
                          <a:srgbClr val="00000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endParaRPr lang="de-DE" altLang="de-DE" u="sng"/>
                      </a:p>
                    </p:txBody>
                  </p:sp>
                </p:grpSp>
                <p:sp>
                  <p:nvSpPr>
                    <p:cNvPr id="13377" name="object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84071" y="3674616"/>
                      <a:ext cx="317692" cy="124582"/>
                    </a:xfrm>
                    <a:prstGeom prst="rect">
                      <a:avLst/>
                    </a:prstGeom>
                    <a:blipFill dpi="0" rotWithShape="1">
                      <a:blip r:embed="rId20" cstate="screen">
                        <a:alphaModFix amt="39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sx="999" sy="999" algn="ctr" rotWithShape="0">
                        <a:srgbClr val="000000"/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endParaRPr lang="de-DE" altLang="de-DE" u="sng"/>
                    </a:p>
                  </p:txBody>
                </p:sp>
              </p:grpSp>
              <p:sp>
                <p:nvSpPr>
                  <p:cNvPr id="13375" name="object 61"/>
                  <p:cNvSpPr>
                    <a:spLocks noChangeArrowheads="1"/>
                  </p:cNvSpPr>
                  <p:nvPr/>
                </p:nvSpPr>
                <p:spPr bwMode="auto">
                  <a:xfrm>
                    <a:off x="5781375" y="4090439"/>
                    <a:ext cx="317692" cy="124582"/>
                  </a:xfrm>
                  <a:prstGeom prst="rect">
                    <a:avLst/>
                  </a:prstGeom>
                  <a:blipFill dpi="0" rotWithShape="1">
                    <a:blip r:embed="rId20" cstate="screen">
                      <a:alphaModFix amt="39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sx="999" sy="999" algn="ctr" rotWithShape="0">
                      <a:srgbClr val="00000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de-DE" altLang="de-DE" u="sng"/>
                  </a:p>
                </p:txBody>
              </p:sp>
            </p:grpSp>
            <p:sp>
              <p:nvSpPr>
                <p:cNvPr id="13373" name="object 61"/>
                <p:cNvSpPr>
                  <a:spLocks noChangeArrowheads="1"/>
                </p:cNvSpPr>
                <p:nvPr/>
              </p:nvSpPr>
              <p:spPr bwMode="auto">
                <a:xfrm>
                  <a:off x="4461316" y="4523587"/>
                  <a:ext cx="317692" cy="124582"/>
                </a:xfrm>
                <a:prstGeom prst="rect">
                  <a:avLst/>
                </a:prstGeom>
                <a:blipFill dpi="0" rotWithShape="1">
                  <a:blip r:embed="rId20" cstate="screen">
                    <a:alphaModFix amt="3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sx="999" sy="999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de-DE" altLang="de-DE" u="sng"/>
                </a:p>
              </p:txBody>
            </p:sp>
          </p:grpSp>
        </p:grpSp>
        <p:sp>
          <p:nvSpPr>
            <p:cNvPr id="13345" name="object 29"/>
            <p:cNvSpPr>
              <a:spLocks noChangeArrowheads="1"/>
            </p:cNvSpPr>
            <p:nvPr/>
          </p:nvSpPr>
          <p:spPr bwMode="auto">
            <a:xfrm>
              <a:off x="2824758" y="4929757"/>
              <a:ext cx="317693" cy="280393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de-DE" u="sng"/>
            </a:p>
          </p:txBody>
        </p:sp>
        <p:sp>
          <p:nvSpPr>
            <p:cNvPr id="13346" name="object 30"/>
            <p:cNvSpPr>
              <a:spLocks noChangeArrowheads="1"/>
            </p:cNvSpPr>
            <p:nvPr/>
          </p:nvSpPr>
          <p:spPr bwMode="auto">
            <a:xfrm>
              <a:off x="3156702" y="4929757"/>
              <a:ext cx="317693" cy="280393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de-DE" u="sng"/>
            </a:p>
          </p:txBody>
        </p:sp>
        <p:sp>
          <p:nvSpPr>
            <p:cNvPr id="13347" name="object 31"/>
            <p:cNvSpPr>
              <a:spLocks noChangeArrowheads="1"/>
            </p:cNvSpPr>
            <p:nvPr/>
          </p:nvSpPr>
          <p:spPr bwMode="auto">
            <a:xfrm>
              <a:off x="3488636" y="4929757"/>
              <a:ext cx="317693" cy="280393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de-DE" u="sng"/>
            </a:p>
          </p:txBody>
        </p:sp>
        <p:sp>
          <p:nvSpPr>
            <p:cNvPr id="13348" name="object 32"/>
            <p:cNvSpPr>
              <a:spLocks noChangeArrowheads="1"/>
            </p:cNvSpPr>
            <p:nvPr/>
          </p:nvSpPr>
          <p:spPr bwMode="auto">
            <a:xfrm>
              <a:off x="3820579" y="4929757"/>
              <a:ext cx="317693" cy="280393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de-DE" u="sng"/>
            </a:p>
          </p:txBody>
        </p:sp>
        <p:sp>
          <p:nvSpPr>
            <p:cNvPr id="13349" name="object 33"/>
            <p:cNvSpPr>
              <a:spLocks noChangeArrowheads="1"/>
            </p:cNvSpPr>
            <p:nvPr/>
          </p:nvSpPr>
          <p:spPr bwMode="auto">
            <a:xfrm>
              <a:off x="4152523" y="4929757"/>
              <a:ext cx="317693" cy="280393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de-DE" u="sng"/>
            </a:p>
          </p:txBody>
        </p:sp>
      </p:grpSp>
      <p:sp>
        <p:nvSpPr>
          <p:cNvPr id="13322" name="Textfeld 216"/>
          <p:cNvSpPr txBox="1">
            <a:spLocks noChangeArrowheads="1"/>
          </p:cNvSpPr>
          <p:nvPr/>
        </p:nvSpPr>
        <p:spPr bwMode="auto">
          <a:xfrm>
            <a:off x="538163" y="5867400"/>
            <a:ext cx="8128000" cy="461963"/>
          </a:xfrm>
          <a:prstGeom prst="rect">
            <a:avLst/>
          </a:prstGeom>
          <a:solidFill>
            <a:srgbClr val="84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66700" indent="-1809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de-DE" altLang="de-DE" sz="1000" b="1" smtClean="0">
                <a:solidFill>
                  <a:schemeClr val="bg1"/>
                </a:solidFill>
                <a:latin typeface="Arial"/>
              </a:rPr>
              <a:t> Přiměřená kvalita za vynikající cenu: HELLA VALUEFIT </a:t>
            </a:r>
            <a:endParaRPr lang="de-DE" altLang="de-DE" sz="1000" b="1">
              <a:solidFill>
                <a:schemeClr val="bg1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r>
              <a:rPr lang="de-DE" altLang="de-DE" sz="1000" b="1" smtClean="0">
                <a:solidFill>
                  <a:schemeClr val="bg1"/>
                </a:solidFill>
                <a:latin typeface="Arial"/>
              </a:rPr>
              <a:t> Výrazně nižší pořizovací náklady ve srovnání se sortimentem HELLA </a:t>
            </a:r>
            <a:endParaRPr lang="de-DE" altLang="de-DE" sz="1000" b="1">
              <a:solidFill>
                <a:schemeClr val="bg1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r>
              <a:rPr lang="de-DE" altLang="de-DE" sz="1000" b="1" smtClean="0">
                <a:solidFill>
                  <a:schemeClr val="bg1"/>
                </a:solidFill>
                <a:latin typeface="Arial"/>
              </a:rPr>
              <a:t> Vhodné při opravách starších automobilů s nízkou zůstatkovou hodnotou a kratší zbývající životností</a:t>
            </a:r>
            <a:endParaRPr lang="de-DE" altLang="de-DE" sz="1000" b="1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3323" name="Gruppieren 219"/>
          <p:cNvGrpSpPr>
            <a:grpSpLocks/>
          </p:cNvGrpSpPr>
          <p:nvPr/>
        </p:nvGrpSpPr>
        <p:grpSpPr bwMode="auto">
          <a:xfrm>
            <a:off x="538163" y="2273300"/>
            <a:ext cx="228600" cy="3165475"/>
            <a:chOff x="434029" y="2049331"/>
            <a:chExt cx="227883" cy="3166377"/>
          </a:xfrm>
        </p:grpSpPr>
        <p:sp>
          <p:nvSpPr>
            <p:cNvPr id="13335" name="Textfeld 220"/>
            <p:cNvSpPr txBox="1">
              <a:spLocks noChangeArrowheads="1"/>
            </p:cNvSpPr>
            <p:nvPr/>
          </p:nvSpPr>
          <p:spPr bwMode="auto">
            <a:xfrm>
              <a:off x="438345" y="2049331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2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36" name="Textfeld 221"/>
            <p:cNvSpPr txBox="1">
              <a:spLocks noChangeArrowheads="1"/>
            </p:cNvSpPr>
            <p:nvPr/>
          </p:nvSpPr>
          <p:spPr bwMode="auto">
            <a:xfrm>
              <a:off x="438345" y="2423572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3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37" name="Textfeld 222"/>
            <p:cNvSpPr txBox="1">
              <a:spLocks noChangeArrowheads="1"/>
            </p:cNvSpPr>
            <p:nvPr/>
          </p:nvSpPr>
          <p:spPr bwMode="auto">
            <a:xfrm>
              <a:off x="438914" y="2788354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4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38" name="Textfeld 223"/>
            <p:cNvSpPr txBox="1">
              <a:spLocks noChangeArrowheads="1"/>
            </p:cNvSpPr>
            <p:nvPr/>
          </p:nvSpPr>
          <p:spPr bwMode="auto">
            <a:xfrm>
              <a:off x="434029" y="3159001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5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39" name="Textfeld 224"/>
            <p:cNvSpPr txBox="1">
              <a:spLocks noChangeArrowheads="1"/>
            </p:cNvSpPr>
            <p:nvPr/>
          </p:nvSpPr>
          <p:spPr bwMode="auto">
            <a:xfrm>
              <a:off x="435970" y="3566695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6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40" name="Textfeld 225"/>
            <p:cNvSpPr txBox="1">
              <a:spLocks noChangeArrowheads="1"/>
            </p:cNvSpPr>
            <p:nvPr/>
          </p:nvSpPr>
          <p:spPr bwMode="auto">
            <a:xfrm>
              <a:off x="434884" y="5061820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10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41" name="Textfeld 226"/>
            <p:cNvSpPr txBox="1">
              <a:spLocks noChangeArrowheads="1"/>
            </p:cNvSpPr>
            <p:nvPr/>
          </p:nvSpPr>
          <p:spPr bwMode="auto">
            <a:xfrm>
              <a:off x="437784" y="4272237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8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42" name="Textfeld 227"/>
            <p:cNvSpPr txBox="1">
              <a:spLocks noChangeArrowheads="1"/>
            </p:cNvSpPr>
            <p:nvPr/>
          </p:nvSpPr>
          <p:spPr bwMode="auto">
            <a:xfrm>
              <a:off x="434029" y="4636027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9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343" name="Textfeld 228"/>
            <p:cNvSpPr txBox="1">
              <a:spLocks noChangeArrowheads="1"/>
            </p:cNvSpPr>
            <p:nvPr/>
          </p:nvSpPr>
          <p:spPr bwMode="auto">
            <a:xfrm>
              <a:off x="438914" y="3938590"/>
              <a:ext cx="222998" cy="153888"/>
            </a:xfrm>
            <a:prstGeom prst="rect">
              <a:avLst/>
            </a:prstGeom>
            <a:solidFill>
              <a:srgbClr val="849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de-DE" altLang="de-DE" sz="1000" b="1" smtClean="0">
                  <a:solidFill>
                    <a:schemeClr val="bg1"/>
                  </a:solidFill>
                  <a:latin typeface="Arial"/>
                </a:rPr>
                <a:t>7</a:t>
              </a:r>
              <a:endParaRPr lang="de-DE" altLang="de-DE" sz="1000" b="1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231" name="object 3"/>
          <p:cNvSpPr txBox="1"/>
          <p:nvPr/>
        </p:nvSpPr>
        <p:spPr>
          <a:xfrm>
            <a:off x="800100" y="2636838"/>
            <a:ext cx="3459163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u="sng" spc="10" smtClean="0">
                <a:solidFill>
                  <a:srgbClr val="231F20"/>
                </a:solidFill>
                <a:latin typeface="Arial"/>
              </a:rPr>
              <a:t>Odolnost proti vibracím</a:t>
            </a:r>
            <a:endParaRPr lang="de-DE" sz="1100" u="sng" dirty="0">
              <a:solidFill>
                <a:srgbClr val="231F20"/>
              </a:solidFill>
              <a:latin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100" u="sng" dirty="0">
              <a:latin typeface="Arial" panose="020B0604020202020204" pitchFamily="34" charset="0"/>
            </a:endParaRPr>
          </a:p>
        </p:txBody>
      </p:sp>
      <p:sp>
        <p:nvSpPr>
          <p:cNvPr id="232" name="object 3"/>
          <p:cNvSpPr txBox="1"/>
          <p:nvPr/>
        </p:nvSpPr>
        <p:spPr>
          <a:xfrm>
            <a:off x="804863" y="2260600"/>
            <a:ext cx="3459162" cy="33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u="sng" spc="10" smtClean="0">
                <a:solidFill>
                  <a:srgbClr val="231F20"/>
                </a:solidFill>
                <a:latin typeface="Arial"/>
              </a:rPr>
              <a:t>Elektromagnetická kompatibilita</a:t>
            </a:r>
            <a:endParaRPr lang="de-DE" sz="1100" u="sng" dirty="0">
              <a:solidFill>
                <a:srgbClr val="231F20"/>
              </a:solidFill>
              <a:latin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100" u="sng" dirty="0">
              <a:latin typeface="Arial" panose="020B0604020202020204" pitchFamily="34" charset="0"/>
            </a:endParaRPr>
          </a:p>
        </p:txBody>
      </p:sp>
      <p:sp>
        <p:nvSpPr>
          <p:cNvPr id="233" name="object 3"/>
          <p:cNvSpPr txBox="1"/>
          <p:nvPr/>
        </p:nvSpPr>
        <p:spPr>
          <a:xfrm>
            <a:off x="808038" y="1903413"/>
            <a:ext cx="3459162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u="sng" spc="10" smtClean="0">
                <a:solidFill>
                  <a:srgbClr val="231F20"/>
                </a:solidFill>
                <a:latin typeface="Arial"/>
              </a:rPr>
              <a:t>Světelná intenzita</a:t>
            </a:r>
            <a:endParaRPr lang="de-DE" sz="1100" u="sng" dirty="0">
              <a:solidFill>
                <a:srgbClr val="231F20"/>
              </a:solidFill>
              <a:latin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100" u="sng" dirty="0">
              <a:latin typeface="Arial" panose="020B0604020202020204" pitchFamily="34" charset="0"/>
            </a:endParaRPr>
          </a:p>
        </p:txBody>
      </p:sp>
      <p:sp>
        <p:nvSpPr>
          <p:cNvPr id="234" name="object 5"/>
          <p:cNvSpPr txBox="1"/>
          <p:nvPr/>
        </p:nvSpPr>
        <p:spPr>
          <a:xfrm>
            <a:off x="801688" y="4860925"/>
            <a:ext cx="2787650" cy="33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u="sng" spc="10" smtClean="0">
                <a:solidFill>
                  <a:srgbClr val="231F20"/>
                </a:solidFill>
                <a:latin typeface="Arial"/>
              </a:rPr>
              <a:t>Dostupnost výrobků</a:t>
            </a:r>
            <a:endParaRPr lang="de-DE" sz="1100" u="sng" spc="10" dirty="0">
              <a:solidFill>
                <a:srgbClr val="231F20"/>
              </a:solidFill>
              <a:latin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100" u="sng" dirty="0">
              <a:latin typeface="Arial" panose="020B0604020202020204" pitchFamily="34" charset="0"/>
            </a:endParaRPr>
          </a:p>
        </p:txBody>
      </p:sp>
      <p:sp>
        <p:nvSpPr>
          <p:cNvPr id="13328" name="Textfeld 5"/>
          <p:cNvSpPr txBox="1">
            <a:spLocks noChangeArrowheads="1"/>
          </p:cNvSpPr>
          <p:nvPr/>
        </p:nvSpPr>
        <p:spPr bwMode="auto">
          <a:xfrm>
            <a:off x="6970713" y="4343400"/>
            <a:ext cx="1860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800" b="1" dirty="0" err="1" smtClean="0">
                <a:latin typeface="Arial"/>
              </a:rPr>
              <a:t>Porovnání</a:t>
            </a:r>
            <a:r>
              <a:rPr lang="de-DE" altLang="de-DE" sz="800" b="1" dirty="0" smtClean="0">
                <a:latin typeface="Arial"/>
              </a:rPr>
              <a:t> </a:t>
            </a:r>
            <a:r>
              <a:rPr lang="de-DE" altLang="de-DE" sz="800" b="1" dirty="0" err="1" smtClean="0">
                <a:latin typeface="Arial"/>
              </a:rPr>
              <a:t>pořizovacích</a:t>
            </a:r>
            <a:r>
              <a:rPr lang="de-DE" altLang="de-DE" sz="800" b="1" dirty="0" smtClean="0">
                <a:latin typeface="Arial"/>
              </a:rPr>
              <a:t> </a:t>
            </a:r>
            <a:r>
              <a:rPr lang="de-DE" altLang="de-DE" sz="800" b="1" dirty="0" err="1" smtClean="0">
                <a:latin typeface="Arial"/>
              </a:rPr>
              <a:t>nákladů</a:t>
            </a:r>
            <a:endParaRPr lang="de-DE" altLang="de-DE" sz="800" b="1" dirty="0">
              <a:latin typeface="Arial"/>
            </a:endParaRPr>
          </a:p>
          <a:p>
            <a:r>
              <a:rPr lang="de-DE" altLang="de-DE" sz="800" dirty="0" err="1" smtClean="0">
                <a:latin typeface="Arial"/>
              </a:rPr>
              <a:t>Přiměřená</a:t>
            </a:r>
            <a:r>
              <a:rPr lang="de-DE" altLang="de-DE" sz="800" dirty="0" smtClean="0">
                <a:latin typeface="Arial"/>
              </a:rPr>
              <a:t> </a:t>
            </a:r>
            <a:r>
              <a:rPr lang="de-DE" altLang="de-DE" sz="800" dirty="0" err="1" smtClean="0">
                <a:latin typeface="Arial"/>
              </a:rPr>
              <a:t>kvalita</a:t>
            </a:r>
            <a:r>
              <a:rPr lang="de-DE" altLang="de-DE" sz="800" dirty="0" smtClean="0">
                <a:latin typeface="Arial"/>
              </a:rPr>
              <a:t> – </a:t>
            </a:r>
            <a:r>
              <a:rPr lang="de-DE" altLang="de-DE" sz="800" dirty="0" err="1" smtClean="0">
                <a:latin typeface="Arial"/>
              </a:rPr>
              <a:t>vynikající</a:t>
            </a:r>
            <a:r>
              <a:rPr lang="de-DE" altLang="de-DE" sz="800" dirty="0" smtClean="0">
                <a:latin typeface="Arial"/>
              </a:rPr>
              <a:t> </a:t>
            </a:r>
            <a:r>
              <a:rPr lang="de-DE" altLang="de-DE" sz="800" dirty="0" err="1" smtClean="0">
                <a:latin typeface="Arial"/>
              </a:rPr>
              <a:t>cena</a:t>
            </a:r>
            <a:endParaRPr lang="de-DE" altLang="de-DE" sz="800" dirty="0">
              <a:latin typeface="Arial"/>
            </a:endParaRPr>
          </a:p>
        </p:txBody>
      </p:sp>
      <p:sp>
        <p:nvSpPr>
          <p:cNvPr id="13329" name="Textfeld 218"/>
          <p:cNvSpPr txBox="1">
            <a:spLocks noChangeArrowheads="1"/>
          </p:cNvSpPr>
          <p:nvPr/>
        </p:nvSpPr>
        <p:spPr bwMode="auto">
          <a:xfrm>
            <a:off x="542925" y="1909763"/>
            <a:ext cx="222250" cy="153987"/>
          </a:xfrm>
          <a:prstGeom prst="rect">
            <a:avLst/>
          </a:prstGeom>
          <a:solidFill>
            <a:srgbClr val="84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000" b="1" smtClean="0">
                <a:solidFill>
                  <a:schemeClr val="bg1"/>
                </a:solidFill>
                <a:latin typeface="Arial"/>
              </a:rPr>
              <a:t>1</a:t>
            </a:r>
            <a:endParaRPr lang="de-DE" altLang="de-DE" sz="1000" b="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3330" name="Picture 3" descr="C:\Users\kweber\Desktop\Hella_Bilder\Preis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4735513"/>
            <a:ext cx="16335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" name="Gerade Verbindung mit Pfeil 234"/>
          <p:cNvCxnSpPr/>
          <p:nvPr/>
        </p:nvCxnSpPr>
        <p:spPr>
          <a:xfrm>
            <a:off x="7926388" y="4986338"/>
            <a:ext cx="0" cy="16510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feld 10"/>
          <p:cNvSpPr txBox="1">
            <a:spLocks noChangeArrowheads="1"/>
          </p:cNvSpPr>
          <p:nvPr/>
        </p:nvSpPr>
        <p:spPr bwMode="auto">
          <a:xfrm>
            <a:off x="7978775" y="4970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00"/>
              </a:spcBef>
              <a:spcAft>
                <a:spcPts val="600"/>
              </a:spcAft>
              <a:buSzPct val="90000"/>
              <a:buFont typeface="Wingdings" pitchFamily="2" charset="2"/>
              <a:buChar char="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800" smtClean="0">
                <a:latin typeface="Calibri"/>
              </a:rPr>
              <a:t>45–65 %</a:t>
            </a:r>
            <a:endParaRPr lang="de-DE" altLang="de-DE" sz="800">
              <a:latin typeface="Calibri"/>
            </a:endParaRPr>
          </a:p>
        </p:txBody>
      </p:sp>
      <p:sp>
        <p:nvSpPr>
          <p:cNvPr id="13333" name="Textfeld 10"/>
          <p:cNvSpPr txBox="1">
            <a:spLocks noChangeArrowheads="1"/>
          </p:cNvSpPr>
          <p:nvPr/>
        </p:nvSpPr>
        <p:spPr bwMode="auto">
          <a:xfrm>
            <a:off x="7127875" y="4775200"/>
            <a:ext cx="576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00"/>
              </a:spcBef>
              <a:spcAft>
                <a:spcPts val="600"/>
              </a:spcAft>
              <a:buSzPct val="90000"/>
              <a:buFont typeface="Wingdings" pitchFamily="2" charset="2"/>
              <a:buChar char="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800" smtClean="0">
                <a:latin typeface="Calibri"/>
              </a:rPr>
              <a:t>100 %</a:t>
            </a:r>
            <a:endParaRPr lang="de-DE" altLang="de-DE" sz="800">
              <a:latin typeface="Calibri"/>
            </a:endParaRPr>
          </a:p>
        </p:txBody>
      </p:sp>
      <p:cxnSp>
        <p:nvCxnSpPr>
          <p:cNvPr id="238" name="Gerade Verbindung 237"/>
          <p:cNvCxnSpPr/>
          <p:nvPr/>
        </p:nvCxnSpPr>
        <p:spPr>
          <a:xfrm>
            <a:off x="7907338" y="5153025"/>
            <a:ext cx="6969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hteck 221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025" y="2198197"/>
            <a:ext cx="2731514" cy="2655286"/>
          </a:xfrm>
          <a:prstGeom prst="rect">
            <a:avLst/>
          </a:prstGeom>
        </p:spPr>
      </p:pic>
      <p:sp>
        <p:nvSpPr>
          <p:cNvPr id="1638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"/>
              </a:rPr>
              <a:t>Oblasti použití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sv-SE" altLang="de-DE" sz="1900" b="0" smtClean="0">
                <a:latin typeface="Arial"/>
              </a:rPr>
              <a:t>HELLA VALUEFIT – ekonomická alternativa programu HELLA</a:t>
            </a:r>
            <a:endParaRPr lang="de-DE" altLang="de-DE" sz="1900" b="0" smtClean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7</a:t>
            </a:r>
            <a:endParaRPr lang="de-DE" dirty="0">
              <a:latin typeface="Arial"/>
            </a:endParaRPr>
          </a:p>
        </p:txBody>
      </p:sp>
      <p:pic>
        <p:nvPicPr>
          <p:cNvPr id="1639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670" y="2171700"/>
            <a:ext cx="3085355" cy="2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uppieren 5"/>
          <p:cNvGrpSpPr>
            <a:grpSpLocks/>
          </p:cNvGrpSpPr>
          <p:nvPr/>
        </p:nvGrpSpPr>
        <p:grpSpPr bwMode="auto">
          <a:xfrm>
            <a:off x="563563" y="1628775"/>
            <a:ext cx="8072437" cy="563563"/>
            <a:chOff x="249601" y="1751196"/>
            <a:chExt cx="8624898" cy="563002"/>
          </a:xfrm>
        </p:grpSpPr>
        <p:sp>
          <p:nvSpPr>
            <p:cNvPr id="16" name="Rechteck 15"/>
            <p:cNvSpPr/>
            <p:nvPr/>
          </p:nvSpPr>
          <p:spPr>
            <a:xfrm>
              <a:off x="3124567" y="1751196"/>
              <a:ext cx="2842739" cy="559830"/>
            </a:xfrm>
            <a:prstGeom prst="rect">
              <a:avLst/>
            </a:prstGeom>
            <a:solidFill>
              <a:srgbClr val="8494A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smtClean="0">
                  <a:latin typeface="Arial"/>
                  <a:cs typeface="Arial" panose="020B0604020202020204" pitchFamily="34" charset="0"/>
                </a:rPr>
                <a:t>Stavební stroje</a:t>
              </a:r>
              <a:endParaRPr lang="de-DE" b="1" dirty="0"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49601" y="1751196"/>
              <a:ext cx="2874966" cy="563002"/>
            </a:xfrm>
            <a:prstGeom prst="rect">
              <a:avLst/>
            </a:prstGeom>
            <a:solidFill>
              <a:srgbClr val="8494A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smtClean="0">
                  <a:latin typeface="Arial"/>
                  <a:cs typeface="Arial" panose="020B0604020202020204" pitchFamily="34" charset="0"/>
                </a:rPr>
                <a:t>Zemědělské stroje</a:t>
              </a:r>
              <a:endParaRPr lang="de-DE" b="1" dirty="0"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967306" y="1751196"/>
              <a:ext cx="2907193" cy="559830"/>
            </a:xfrm>
            <a:prstGeom prst="rect">
              <a:avLst/>
            </a:prstGeom>
            <a:solidFill>
              <a:srgbClr val="8494A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smtClean="0">
                  <a:latin typeface="Arial"/>
                  <a:cs typeface="Arial" panose="020B0604020202020204" pitchFamily="34" charset="0"/>
                </a:rPr>
                <a:t>Tahače a přívěsy</a:t>
              </a:r>
              <a:endParaRPr lang="de-DE" b="1" dirty="0">
                <a:latin typeface="Arial"/>
                <a:cs typeface="Arial" panose="020B0604020202020204" pitchFamily="34" charset="0"/>
              </a:endParaRPr>
            </a:p>
          </p:txBody>
        </p:sp>
      </p:grpSp>
      <p:pic>
        <p:nvPicPr>
          <p:cNvPr id="16392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5446713"/>
            <a:ext cx="1954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kweber\Desktop\Hella_Bilder\Markenvergleich ohne typ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550" y="5732463"/>
            <a:ext cx="7477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563563" y="4848225"/>
            <a:ext cx="8072437" cy="574675"/>
          </a:xfrm>
          <a:prstGeom prst="rect">
            <a:avLst/>
          </a:prstGeom>
          <a:solidFill>
            <a:srgbClr val="8494A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Vaše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oblast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použití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–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naše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řešení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oprav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,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jejichž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náklady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odpovídají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aktuální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de-DE" sz="1300" b="1" dirty="0" err="1" smtClean="0">
                <a:latin typeface="Arial"/>
                <a:cs typeface="Arial" panose="020B0604020202020204" pitchFamily="34" charset="0"/>
              </a:rPr>
              <a:t>hodnotě</a:t>
            </a:r>
            <a:r>
              <a:rPr lang="de-DE" sz="1300" b="1" dirty="0" smtClean="0">
                <a:latin typeface="Arial"/>
                <a:cs typeface="Arial" panose="020B0604020202020204" pitchFamily="34" charset="0"/>
              </a:rPr>
              <a:t> </a:t>
            </a:r>
            <a:r>
              <a:rPr lang="cs-CZ" sz="1300" b="1" dirty="0" smtClean="0">
                <a:latin typeface="Arial"/>
                <a:cs typeface="Arial" panose="020B0604020202020204" pitchFamily="34" charset="0"/>
              </a:rPr>
              <a:t>vozidla</a:t>
            </a:r>
            <a:endParaRPr lang="de-DE" sz="1300" b="1" dirty="0">
              <a:latin typeface="Arial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61" y="2189164"/>
            <a:ext cx="2691214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"/>
              </a:rPr>
              <a:t>HELLA VALUEFIT – objednávání a informace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b="0" smtClean="0">
                <a:latin typeface="Arial"/>
              </a:rPr>
              <a:t>I zde je servis na prvním místě</a:t>
            </a:r>
            <a:r>
              <a:rPr lang="en-GB" altLang="de-DE" smtClean="0"/>
              <a:t/>
            </a:r>
            <a:br>
              <a:rPr lang="en-GB" altLang="de-DE" smtClean="0"/>
            </a:br>
            <a:endParaRPr lang="de-DE" alt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8</a:t>
            </a:r>
            <a:endParaRPr lang="de-DE" dirty="0">
              <a:latin typeface="Arial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39750" y="1412875"/>
            <a:ext cx="731838" cy="3095625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271588" y="1412875"/>
            <a:ext cx="7331075" cy="3095625"/>
          </a:xfrm>
          <a:custGeom>
            <a:avLst/>
            <a:gdLst>
              <a:gd name="T0" fmla="*/ 6911285 w 4538"/>
              <a:gd name="T1" fmla="*/ 0 h 1080"/>
              <a:gd name="T2" fmla="*/ 0 w 4538"/>
              <a:gd name="T3" fmla="*/ 0 h 1080"/>
              <a:gd name="T4" fmla="*/ 159913 w 4538"/>
              <a:gd name="T5" fmla="*/ 541545 h 1080"/>
              <a:gd name="T6" fmla="*/ 0 w 4538"/>
              <a:gd name="T7" fmla="*/ 1081087 h 1080"/>
              <a:gd name="T8" fmla="*/ 6911285 w 4538"/>
              <a:gd name="T9" fmla="*/ 1081087 h 1080"/>
              <a:gd name="T10" fmla="*/ 691128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641600"/>
            <a:ext cx="5529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9"/>
          <p:cNvSpPr txBox="1">
            <a:spLocks noChangeArrowheads="1"/>
          </p:cNvSpPr>
          <p:nvPr/>
        </p:nvSpPr>
        <p:spPr bwMode="auto">
          <a:xfrm rot="16200000">
            <a:off x="151773" y="2723813"/>
            <a:ext cx="14427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400" smtClean="0">
                <a:latin typeface="Arial"/>
              </a:rPr>
              <a:t>Označení výrobků</a:t>
            </a:r>
            <a:endParaRPr lang="de-DE" altLang="de-DE" sz="1400">
              <a:latin typeface="Arial"/>
            </a:endParaRPr>
          </a:p>
          <a:p>
            <a:pPr algn="ctr"/>
            <a:r>
              <a:rPr lang="de-DE" altLang="de-DE" sz="1400" smtClean="0">
                <a:latin typeface="Arial"/>
              </a:rPr>
              <a:t>na webu</a:t>
            </a:r>
            <a:endParaRPr lang="de-DE" altLang="de-DE" sz="1400">
              <a:latin typeface="Arial"/>
            </a:endParaRPr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25" y="3538538"/>
            <a:ext cx="55181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8" name="Rechteck 11"/>
          <p:cNvSpPr>
            <a:spLocks noChangeArrowheads="1"/>
          </p:cNvSpPr>
          <p:nvPr/>
        </p:nvSpPr>
        <p:spPr bwMode="auto">
          <a:xfrm>
            <a:off x="1441450" y="1393825"/>
            <a:ext cx="195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1400" b="1" u="sng" smtClean="0">
                <a:latin typeface="Calibri"/>
              </a:rPr>
              <a:t>TecDoc / online katalog</a:t>
            </a:r>
            <a:endParaRPr lang="de-DE" altLang="de-DE" sz="1400" b="1" u="sng">
              <a:latin typeface="Calibri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44513" y="4581525"/>
            <a:ext cx="731837" cy="1647825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276350" y="4581525"/>
            <a:ext cx="7331075" cy="1647825"/>
          </a:xfrm>
          <a:custGeom>
            <a:avLst/>
            <a:gdLst>
              <a:gd name="T0" fmla="*/ 6911285 w 4538"/>
              <a:gd name="T1" fmla="*/ 0 h 1080"/>
              <a:gd name="T2" fmla="*/ 0 w 4538"/>
              <a:gd name="T3" fmla="*/ 0 h 1080"/>
              <a:gd name="T4" fmla="*/ 159913 w 4538"/>
              <a:gd name="T5" fmla="*/ 541545 h 1080"/>
              <a:gd name="T6" fmla="*/ 0 w 4538"/>
              <a:gd name="T7" fmla="*/ 1081087 h 1080"/>
              <a:gd name="T8" fmla="*/ 6911285 w 4538"/>
              <a:gd name="T9" fmla="*/ 1081087 h 1080"/>
              <a:gd name="T10" fmla="*/ 691128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7421" name="Textfeld 14"/>
          <p:cNvSpPr txBox="1">
            <a:spLocks noChangeArrowheads="1"/>
          </p:cNvSpPr>
          <p:nvPr/>
        </p:nvSpPr>
        <p:spPr bwMode="auto">
          <a:xfrm rot="16200000">
            <a:off x="46831" y="5239207"/>
            <a:ext cx="1603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400" smtClean="0">
                <a:latin typeface="Arial"/>
              </a:rPr>
              <a:t>Označení výrobků</a:t>
            </a:r>
            <a:endParaRPr lang="de-DE" altLang="de-DE" sz="1400">
              <a:latin typeface="Arial"/>
            </a:endParaRPr>
          </a:p>
          <a:p>
            <a:pPr algn="ctr"/>
            <a:r>
              <a:rPr lang="de-DE" altLang="de-DE" sz="1400" smtClean="0">
                <a:latin typeface="Arial"/>
              </a:rPr>
              <a:t>Tištěné materiály</a:t>
            </a:r>
            <a:endParaRPr lang="de-DE" altLang="de-DE" sz="1400">
              <a:latin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547813" y="4627563"/>
            <a:ext cx="4392612" cy="860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u="sng" smtClean="0">
                <a:latin typeface="Calibri"/>
              </a:rPr>
              <a:t>Katalog HELLA</a:t>
            </a:r>
            <a:endParaRPr lang="de-DE" sz="1400" b="1" u="sng" dirty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Calibri"/>
              </a:rPr>
              <a:t>Kompletní portfolio výrobků </a:t>
            </a:r>
            <a:endParaRPr lang="de-DE" sz="1400" dirty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Calibri"/>
              </a:rPr>
              <a:t>Charakteristika programu VALUEFIT</a:t>
            </a:r>
            <a:endParaRPr lang="de-DE" sz="1400" dirty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Calibri"/>
              </a:rPr>
              <a:t>Specifikace výrobku (lze-li) + identifikace</a:t>
            </a:r>
            <a:endParaRPr lang="de-DE" sz="1400" dirty="0"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30350" y="5570538"/>
            <a:ext cx="4392613" cy="646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u="sng" smtClean="0">
                <a:latin typeface="Calibri"/>
              </a:rPr>
              <a:t>Brožura VALUEFIT (uvedení na trh)</a:t>
            </a:r>
            <a:endParaRPr lang="de-DE" sz="1400" b="1" u="sng" dirty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Calibri"/>
              </a:rPr>
              <a:t>Charakteristika programu VALUEFIT</a:t>
            </a:r>
            <a:endParaRPr lang="de-DE" sz="1400" dirty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Calibri"/>
              </a:rPr>
              <a:t>Specifikace výrobku</a:t>
            </a:r>
            <a:endParaRPr lang="de-DE" sz="1400" dirty="0">
              <a:latin typeface="Calibri"/>
            </a:endParaRPr>
          </a:p>
        </p:txBody>
      </p:sp>
      <p:sp>
        <p:nvSpPr>
          <p:cNvPr id="17424" name="Rechteck 19"/>
          <p:cNvSpPr>
            <a:spLocks noChangeArrowheads="1"/>
          </p:cNvSpPr>
          <p:nvPr/>
        </p:nvSpPr>
        <p:spPr bwMode="auto">
          <a:xfrm>
            <a:off x="1447800" y="1690688"/>
            <a:ext cx="7372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altLang="de-DE" sz="1400" smtClean="0">
                <a:latin typeface="Calibri"/>
              </a:rPr>
              <a:t>Konkrétní přínos programu HELLA VALUEFIT: </a:t>
            </a:r>
            <a:endParaRPr lang="de-DE" altLang="de-DE" sz="1400">
              <a:latin typeface="Calibri"/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1400" smtClean="0">
                <a:latin typeface="Calibri"/>
              </a:rPr>
              <a:t>Splňuje všechny důležité kvalitativní požadavky nezávislého trhu s náhradními díly</a:t>
            </a:r>
            <a:endParaRPr lang="de-DE" altLang="de-DE" sz="1400">
              <a:latin typeface="Calibri"/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1400" smtClean="0">
                <a:latin typeface="Calibri"/>
              </a:rPr>
              <a:t>Jednoznačné doporučení: „Doporučeno pro opravy, jejichž náklady odpovídají aktuální hodnotě automobilu“</a:t>
            </a:r>
            <a:endParaRPr lang="de-DE" altLang="de-DE" sz="1400">
              <a:latin typeface="Calibri"/>
            </a:endParaRPr>
          </a:p>
        </p:txBody>
      </p:sp>
      <p:sp>
        <p:nvSpPr>
          <p:cNvPr id="17425" name="Rechteck 20"/>
          <p:cNvSpPr>
            <a:spLocks noChangeArrowheads="1"/>
          </p:cNvSpPr>
          <p:nvPr/>
        </p:nvSpPr>
        <p:spPr bwMode="auto">
          <a:xfrm>
            <a:off x="4454525" y="4221163"/>
            <a:ext cx="3684588" cy="179387"/>
          </a:xfrm>
          <a:prstGeom prst="rect">
            <a:avLst/>
          </a:prstGeom>
          <a:solidFill>
            <a:srgbClr val="D6DDFE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7426" name="Rechteck 21"/>
          <p:cNvSpPr>
            <a:spLocks noChangeArrowheads="1"/>
          </p:cNvSpPr>
          <p:nvPr/>
        </p:nvSpPr>
        <p:spPr bwMode="auto">
          <a:xfrm>
            <a:off x="4462463" y="4092575"/>
            <a:ext cx="366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700" b="1" smtClean="0">
                <a:latin typeface="Arial"/>
              </a:rPr>
              <a:t>HELLA VALUEFIT: </a:t>
            </a:r>
            <a:r>
              <a:rPr lang="de-DE" altLang="de-DE" sz="700" smtClean="0">
                <a:latin typeface="Arial"/>
              </a:rPr>
              <a:t>Doporučeno pro starší automobily s nízkou zůstatkovou hodnotou a omezenou zbývající životností</a:t>
            </a:r>
            <a:endParaRPr lang="de-DE" altLang="de-DE" sz="700">
              <a:latin typeface="Arial"/>
            </a:endParaRPr>
          </a:p>
        </p:txBody>
      </p: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670175"/>
            <a:ext cx="18732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2781300"/>
            <a:ext cx="39354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154363"/>
            <a:ext cx="4778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801938"/>
            <a:ext cx="4714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Textfeld 5"/>
          <p:cNvSpPr txBox="1">
            <a:spLocks noChangeArrowheads="1"/>
          </p:cNvSpPr>
          <p:nvPr/>
        </p:nvSpPr>
        <p:spPr bwMode="auto">
          <a:xfrm>
            <a:off x="3254375" y="2706688"/>
            <a:ext cx="914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600" b="1" u="sng" smtClean="0">
                <a:latin typeface="Calibri"/>
              </a:rPr>
              <a:t>2XS 357 006-011 (levé)</a:t>
            </a:r>
            <a:endParaRPr lang="de-DE" altLang="de-DE" sz="600" b="1" u="sng">
              <a:latin typeface="Calibri"/>
            </a:endParaRPr>
          </a:p>
        </p:txBody>
      </p:sp>
      <p:sp>
        <p:nvSpPr>
          <p:cNvPr id="17432" name="Textfeld 23"/>
          <p:cNvSpPr txBox="1">
            <a:spLocks noChangeArrowheads="1"/>
          </p:cNvSpPr>
          <p:nvPr/>
        </p:nvSpPr>
        <p:spPr bwMode="auto">
          <a:xfrm>
            <a:off x="4284663" y="2711450"/>
            <a:ext cx="4068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700" b="1" dirty="0" err="1" smtClean="0">
                <a:latin typeface="Arial"/>
              </a:rPr>
              <a:t>Obrysové</a:t>
            </a:r>
            <a:r>
              <a:rPr lang="de-DE" altLang="de-DE" sz="700" b="1" dirty="0" smtClean="0">
                <a:latin typeface="Arial"/>
              </a:rPr>
              <a:t> / </a:t>
            </a:r>
            <a:r>
              <a:rPr lang="de-DE" altLang="de-DE" sz="700" b="1" dirty="0" err="1" smtClean="0">
                <a:latin typeface="Arial"/>
              </a:rPr>
              <a:t>boční</a:t>
            </a:r>
            <a:r>
              <a:rPr lang="de-DE" altLang="de-DE" sz="700" b="1" dirty="0" smtClean="0">
                <a:latin typeface="Arial"/>
              </a:rPr>
              <a:t> </a:t>
            </a:r>
            <a:r>
              <a:rPr lang="de-DE" altLang="de-DE" sz="700" b="1" dirty="0" err="1" smtClean="0">
                <a:latin typeface="Arial"/>
              </a:rPr>
              <a:t>obrysové</a:t>
            </a:r>
            <a:r>
              <a:rPr lang="de-DE" altLang="de-DE" sz="700" b="1" dirty="0" smtClean="0">
                <a:latin typeface="Arial"/>
              </a:rPr>
              <a:t> LED </a:t>
            </a:r>
            <a:r>
              <a:rPr lang="de-DE" altLang="de-DE" sz="700" b="1" dirty="0" err="1" smtClean="0">
                <a:latin typeface="Arial"/>
              </a:rPr>
              <a:t>světlo</a:t>
            </a:r>
            <a:r>
              <a:rPr lang="de-DE" altLang="de-DE" sz="700" b="1" dirty="0" smtClean="0">
                <a:latin typeface="Arial"/>
              </a:rPr>
              <a:t> – HELLA VALUEFIT</a:t>
            </a:r>
            <a:endParaRPr lang="de-DE" altLang="de-DE" sz="700" b="1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Přední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r>
              <a:rPr lang="de-DE" altLang="de-DE" sz="600" dirty="0" smtClean="0">
                <a:latin typeface="Arial"/>
              </a:rPr>
              <a:t> / </a:t>
            </a:r>
            <a:r>
              <a:rPr lang="de-DE" altLang="de-DE" sz="600" dirty="0" err="1" smtClean="0">
                <a:latin typeface="Arial"/>
              </a:rPr>
              <a:t>zadní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r>
              <a:rPr lang="de-DE" altLang="de-DE" sz="600" dirty="0" smtClean="0">
                <a:latin typeface="Arial"/>
              </a:rPr>
              <a:t> a </a:t>
            </a:r>
            <a:r>
              <a:rPr lang="de-DE" altLang="de-DE" sz="600" dirty="0" err="1" smtClean="0">
                <a:latin typeface="Arial"/>
              </a:rPr>
              <a:t>boční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Montážní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poloha</a:t>
            </a:r>
            <a:r>
              <a:rPr lang="de-DE" altLang="de-DE" sz="600" dirty="0" smtClean="0">
                <a:latin typeface="Arial"/>
              </a:rPr>
              <a:t>: </a:t>
            </a:r>
            <a:r>
              <a:rPr lang="de-DE" altLang="de-DE" sz="600" dirty="0" err="1" smtClean="0">
                <a:latin typeface="Arial"/>
              </a:rPr>
              <a:t>vodorovná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Moderní</a:t>
            </a:r>
            <a:r>
              <a:rPr lang="de-DE" altLang="de-DE" sz="600" dirty="0" smtClean="0">
                <a:latin typeface="Arial"/>
              </a:rPr>
              <a:t> design, </a:t>
            </a:r>
            <a:r>
              <a:rPr lang="de-DE" altLang="de-DE" sz="600" dirty="0" err="1" smtClean="0">
                <a:latin typeface="Arial"/>
              </a:rPr>
              <a:t>extrémně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nízká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spotřeba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vysoká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odolnost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vibracím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krytí</a:t>
            </a:r>
            <a:r>
              <a:rPr lang="de-DE" altLang="de-DE" sz="600" dirty="0" smtClean="0">
                <a:latin typeface="Arial"/>
              </a:rPr>
              <a:t>: IP 67 (</a:t>
            </a:r>
            <a:r>
              <a:rPr lang="de-DE" altLang="de-DE" sz="600" dirty="0" err="1" smtClean="0">
                <a:latin typeface="Arial"/>
              </a:rPr>
              <a:t>odolné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ponoření</a:t>
            </a:r>
            <a:r>
              <a:rPr lang="de-DE" altLang="de-DE" sz="600" dirty="0" smtClean="0">
                <a:latin typeface="Arial"/>
              </a:rPr>
              <a:t>)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smtClean="0">
                <a:latin typeface="Arial"/>
              </a:rPr>
              <a:t>2 </a:t>
            </a:r>
            <a:r>
              <a:rPr lang="de-DE" altLang="de-DE" sz="600" dirty="0" err="1" smtClean="0">
                <a:latin typeface="Arial"/>
              </a:rPr>
              <a:t>bílé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diody</a:t>
            </a:r>
            <a:r>
              <a:rPr lang="de-DE" altLang="de-DE" sz="600" dirty="0" smtClean="0">
                <a:latin typeface="Arial"/>
              </a:rPr>
              <a:t>, 2 </a:t>
            </a:r>
            <a:r>
              <a:rPr lang="de-DE" altLang="de-DE" sz="600" dirty="0" err="1" smtClean="0">
                <a:latin typeface="Arial"/>
              </a:rPr>
              <a:t>červené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diody</a:t>
            </a:r>
            <a:r>
              <a:rPr lang="de-DE" altLang="de-DE" sz="600" dirty="0" smtClean="0">
                <a:latin typeface="Arial"/>
              </a:rPr>
              <a:t> a 1 </a:t>
            </a:r>
            <a:r>
              <a:rPr lang="de-DE" altLang="de-DE" sz="600" dirty="0" err="1" smtClean="0">
                <a:latin typeface="Arial"/>
              </a:rPr>
              <a:t>žlutá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dioda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úhel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pryžové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patky</a:t>
            </a:r>
            <a:r>
              <a:rPr lang="de-DE" altLang="de-DE" sz="600" dirty="0" smtClean="0">
                <a:latin typeface="Arial"/>
              </a:rPr>
              <a:t>: 45°, </a:t>
            </a:r>
            <a:r>
              <a:rPr lang="de-DE" altLang="de-DE" sz="600" dirty="0" err="1" smtClean="0">
                <a:latin typeface="Arial"/>
              </a:rPr>
              <a:t>pryžová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patka</a:t>
            </a:r>
            <a:r>
              <a:rPr lang="de-DE" altLang="de-DE" sz="600" dirty="0" smtClean="0">
                <a:latin typeface="Arial"/>
              </a:rPr>
              <a:t> z EPDM, </a:t>
            </a:r>
            <a:br>
              <a:rPr lang="de-DE" altLang="de-DE" sz="600" dirty="0" smtClean="0">
                <a:latin typeface="Arial"/>
              </a:rPr>
            </a:br>
            <a:r>
              <a:rPr lang="de-DE" altLang="de-DE" sz="600" dirty="0" err="1" smtClean="0">
                <a:latin typeface="Arial"/>
              </a:rPr>
              <a:t>sklo</a:t>
            </a:r>
            <a:r>
              <a:rPr lang="de-DE" altLang="de-DE" sz="600" dirty="0" smtClean="0">
                <a:latin typeface="Arial"/>
              </a:rPr>
              <a:t>: PMMA (</a:t>
            </a:r>
            <a:r>
              <a:rPr lang="de-DE" altLang="de-DE" sz="600" dirty="0" err="1" smtClean="0">
                <a:latin typeface="Arial"/>
              </a:rPr>
              <a:t>čiré</a:t>
            </a:r>
            <a:r>
              <a:rPr lang="de-DE" altLang="de-DE" sz="600" dirty="0" smtClean="0">
                <a:latin typeface="Arial"/>
              </a:rPr>
              <a:t>), </a:t>
            </a:r>
            <a:r>
              <a:rPr lang="de-DE" altLang="de-DE" sz="600" dirty="0" err="1" smtClean="0">
                <a:latin typeface="Arial"/>
              </a:rPr>
              <a:t>ochrana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chybnému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zapojení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pólů</a:t>
            </a:r>
            <a:r>
              <a:rPr lang="de-DE" altLang="de-DE" sz="600" dirty="0" smtClean="0">
                <a:latin typeface="Arial"/>
              </a:rPr>
              <a:t>, EHK</a:t>
            </a:r>
            <a:endParaRPr lang="de-DE" altLang="de-DE" sz="600" dirty="0">
              <a:latin typeface="Arial"/>
            </a:endParaRPr>
          </a:p>
          <a:p>
            <a:r>
              <a:rPr lang="de-DE" altLang="de-DE" sz="700" b="1" dirty="0" smtClean="0">
                <a:latin typeface="Arial"/>
              </a:rPr>
              <a:t>HELLA VALUEFIT: </a:t>
            </a:r>
            <a:r>
              <a:rPr lang="de-DE" altLang="de-DE" sz="700" dirty="0" err="1" smtClean="0">
                <a:latin typeface="Calibri"/>
              </a:rPr>
              <a:t>Doporučeno</a:t>
            </a:r>
            <a:r>
              <a:rPr lang="de-DE" altLang="de-DE" sz="700" dirty="0" smtClean="0">
                <a:latin typeface="Calibri"/>
              </a:rPr>
              <a:t> pro </a:t>
            </a:r>
            <a:r>
              <a:rPr lang="de-DE" altLang="de-DE" sz="700" dirty="0" err="1" smtClean="0">
                <a:latin typeface="Calibri"/>
              </a:rPr>
              <a:t>opravy</a:t>
            </a:r>
            <a:r>
              <a:rPr lang="de-DE" altLang="de-DE" sz="700" dirty="0" smtClean="0">
                <a:latin typeface="Calibri"/>
              </a:rPr>
              <a:t>, </a:t>
            </a:r>
            <a:r>
              <a:rPr lang="de-DE" altLang="de-DE" sz="700" dirty="0" err="1" smtClean="0">
                <a:latin typeface="Calibri"/>
              </a:rPr>
              <a:t>jejichž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náklady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odpovídají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aktuální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hodnotě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automobilu</a:t>
            </a:r>
            <a:endParaRPr lang="de-DE" altLang="de-DE" sz="700" dirty="0">
              <a:latin typeface="Calibri"/>
            </a:endParaRPr>
          </a:p>
          <a:p>
            <a:endParaRPr lang="de-DE" altLang="de-DE" sz="1600" dirty="0">
              <a:latin typeface="Arial" pitchFamily="34" charset="0"/>
            </a:endParaRPr>
          </a:p>
        </p:txBody>
      </p:sp>
      <p:pic>
        <p:nvPicPr>
          <p:cNvPr id="174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3587750"/>
            <a:ext cx="39354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feld 26"/>
          <p:cNvSpPr txBox="1">
            <a:spLocks noChangeArrowheads="1"/>
          </p:cNvSpPr>
          <p:nvPr/>
        </p:nvSpPr>
        <p:spPr bwMode="auto">
          <a:xfrm>
            <a:off x="4279900" y="3644900"/>
            <a:ext cx="4324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700" b="1" dirty="0" err="1" smtClean="0">
                <a:latin typeface="Arial"/>
              </a:rPr>
              <a:t>Obrysové</a:t>
            </a:r>
            <a:r>
              <a:rPr lang="de-DE" altLang="de-DE" sz="700" b="1" dirty="0" smtClean="0">
                <a:latin typeface="Arial"/>
              </a:rPr>
              <a:t> / </a:t>
            </a:r>
            <a:r>
              <a:rPr lang="de-DE" altLang="de-DE" sz="700" b="1" dirty="0" err="1" smtClean="0">
                <a:latin typeface="Arial"/>
              </a:rPr>
              <a:t>boční</a:t>
            </a:r>
            <a:r>
              <a:rPr lang="de-DE" altLang="de-DE" sz="700" b="1" dirty="0" smtClean="0">
                <a:latin typeface="Arial"/>
              </a:rPr>
              <a:t> </a:t>
            </a:r>
            <a:r>
              <a:rPr lang="de-DE" altLang="de-DE" sz="700" b="1" dirty="0" err="1" smtClean="0">
                <a:latin typeface="Arial"/>
              </a:rPr>
              <a:t>obrysové</a:t>
            </a:r>
            <a:r>
              <a:rPr lang="de-DE" altLang="de-DE" sz="700" b="1" dirty="0" smtClean="0">
                <a:latin typeface="Arial"/>
              </a:rPr>
              <a:t> LED </a:t>
            </a:r>
            <a:r>
              <a:rPr lang="de-DE" altLang="de-DE" sz="700" b="1" dirty="0" err="1" smtClean="0">
                <a:latin typeface="Arial"/>
              </a:rPr>
              <a:t>světlo</a:t>
            </a:r>
            <a:r>
              <a:rPr lang="de-DE" altLang="de-DE" sz="700" b="1" dirty="0" smtClean="0">
                <a:latin typeface="Arial"/>
              </a:rPr>
              <a:t> – HELLA VALUEFIT</a:t>
            </a:r>
            <a:endParaRPr lang="de-DE" altLang="de-DE" sz="700" b="1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Přední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r>
              <a:rPr lang="de-DE" altLang="de-DE" sz="600" dirty="0" smtClean="0">
                <a:latin typeface="Arial"/>
              </a:rPr>
              <a:t> / </a:t>
            </a:r>
            <a:r>
              <a:rPr lang="de-DE" altLang="de-DE" sz="600" dirty="0" err="1" smtClean="0">
                <a:latin typeface="Arial"/>
              </a:rPr>
              <a:t>zadní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r>
              <a:rPr lang="de-DE" altLang="de-DE" sz="600" dirty="0" smtClean="0">
                <a:latin typeface="Arial"/>
              </a:rPr>
              <a:t> a </a:t>
            </a:r>
            <a:r>
              <a:rPr lang="de-DE" altLang="de-DE" sz="600" dirty="0" err="1" smtClean="0">
                <a:latin typeface="Arial"/>
              </a:rPr>
              <a:t>boční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obrysové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světlo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Montážní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poloha</a:t>
            </a:r>
            <a:r>
              <a:rPr lang="de-DE" altLang="de-DE" sz="600" dirty="0" smtClean="0">
                <a:latin typeface="Arial"/>
              </a:rPr>
              <a:t>: </a:t>
            </a:r>
            <a:r>
              <a:rPr lang="de-DE" altLang="de-DE" sz="600" dirty="0" err="1" smtClean="0">
                <a:latin typeface="Arial"/>
              </a:rPr>
              <a:t>svislá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err="1" smtClean="0">
                <a:latin typeface="Arial"/>
              </a:rPr>
              <a:t>Moderní</a:t>
            </a:r>
            <a:r>
              <a:rPr lang="de-DE" altLang="de-DE" sz="600" dirty="0" smtClean="0">
                <a:latin typeface="Arial"/>
              </a:rPr>
              <a:t> design, </a:t>
            </a:r>
            <a:r>
              <a:rPr lang="de-DE" altLang="de-DE" sz="600" dirty="0" err="1" smtClean="0">
                <a:latin typeface="Arial"/>
              </a:rPr>
              <a:t>extrémně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nízká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spotřeba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vysoká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odolnost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vibracím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krytí</a:t>
            </a:r>
            <a:r>
              <a:rPr lang="de-DE" altLang="de-DE" sz="600" dirty="0" smtClean="0">
                <a:latin typeface="Arial"/>
              </a:rPr>
              <a:t>: IP 67 (</a:t>
            </a:r>
            <a:r>
              <a:rPr lang="de-DE" altLang="de-DE" sz="600" dirty="0" err="1" smtClean="0">
                <a:latin typeface="Arial"/>
              </a:rPr>
              <a:t>odolné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ponoření</a:t>
            </a:r>
            <a:r>
              <a:rPr lang="de-DE" altLang="de-DE" sz="600" dirty="0" smtClean="0">
                <a:latin typeface="Arial"/>
              </a:rPr>
              <a:t>)</a:t>
            </a:r>
            <a:endParaRPr lang="de-DE" altLang="de-DE" sz="600" dirty="0">
              <a:latin typeface="Arial"/>
            </a:endParaRPr>
          </a:p>
          <a:p>
            <a:r>
              <a:rPr lang="de-DE" altLang="de-DE" sz="600" dirty="0" smtClean="0">
                <a:latin typeface="Arial"/>
              </a:rPr>
              <a:t>2 </a:t>
            </a:r>
            <a:r>
              <a:rPr lang="de-DE" altLang="de-DE" sz="600" dirty="0" err="1" smtClean="0">
                <a:latin typeface="Arial"/>
              </a:rPr>
              <a:t>bílé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diody</a:t>
            </a:r>
            <a:r>
              <a:rPr lang="de-DE" altLang="de-DE" sz="600" dirty="0" smtClean="0">
                <a:latin typeface="Arial"/>
              </a:rPr>
              <a:t>, 2 </a:t>
            </a:r>
            <a:r>
              <a:rPr lang="de-DE" altLang="de-DE" sz="600" dirty="0" err="1" smtClean="0">
                <a:latin typeface="Arial"/>
              </a:rPr>
              <a:t>červené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diody</a:t>
            </a:r>
            <a:r>
              <a:rPr lang="de-DE" altLang="de-DE" sz="600" dirty="0" smtClean="0">
                <a:latin typeface="Arial"/>
              </a:rPr>
              <a:t> a 1 </a:t>
            </a:r>
            <a:r>
              <a:rPr lang="de-DE" altLang="de-DE" sz="600" dirty="0" err="1" smtClean="0">
                <a:latin typeface="Arial"/>
              </a:rPr>
              <a:t>žlutá</a:t>
            </a:r>
            <a:r>
              <a:rPr lang="de-DE" altLang="de-DE" sz="600" dirty="0" smtClean="0">
                <a:latin typeface="Arial"/>
              </a:rPr>
              <a:t> LED </a:t>
            </a:r>
            <a:r>
              <a:rPr lang="de-DE" altLang="de-DE" sz="600" dirty="0" err="1" smtClean="0">
                <a:latin typeface="Arial"/>
              </a:rPr>
              <a:t>dioda</a:t>
            </a:r>
            <a:r>
              <a:rPr lang="de-DE" altLang="de-DE" sz="600" dirty="0" smtClean="0">
                <a:latin typeface="Arial"/>
              </a:rPr>
              <a:t>, </a:t>
            </a:r>
            <a:r>
              <a:rPr lang="de-DE" altLang="de-DE" sz="600" dirty="0" err="1" smtClean="0">
                <a:latin typeface="Arial"/>
              </a:rPr>
              <a:t>úhel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pryžové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patky</a:t>
            </a:r>
            <a:r>
              <a:rPr lang="de-DE" altLang="de-DE" sz="600" dirty="0" smtClean="0">
                <a:latin typeface="Arial"/>
              </a:rPr>
              <a:t>: 45°, </a:t>
            </a:r>
            <a:r>
              <a:rPr lang="de-DE" altLang="de-DE" sz="600" dirty="0" err="1" smtClean="0">
                <a:latin typeface="Arial"/>
              </a:rPr>
              <a:t>pryžová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patka</a:t>
            </a:r>
            <a:r>
              <a:rPr lang="de-DE" altLang="de-DE" sz="600" dirty="0" smtClean="0">
                <a:latin typeface="Arial"/>
              </a:rPr>
              <a:t> z EPDM, </a:t>
            </a:r>
            <a:br>
              <a:rPr lang="de-DE" altLang="de-DE" sz="600" dirty="0" smtClean="0">
                <a:latin typeface="Arial"/>
              </a:rPr>
            </a:br>
            <a:r>
              <a:rPr lang="de-DE" altLang="de-DE" sz="600" dirty="0" err="1" smtClean="0">
                <a:latin typeface="Arial"/>
              </a:rPr>
              <a:t>sklo</a:t>
            </a:r>
            <a:r>
              <a:rPr lang="de-DE" altLang="de-DE" sz="600" dirty="0" smtClean="0">
                <a:latin typeface="Arial"/>
              </a:rPr>
              <a:t>: PMMA (</a:t>
            </a:r>
            <a:r>
              <a:rPr lang="de-DE" altLang="de-DE" sz="600" dirty="0" err="1" smtClean="0">
                <a:latin typeface="Arial"/>
              </a:rPr>
              <a:t>čiré</a:t>
            </a:r>
            <a:r>
              <a:rPr lang="de-DE" altLang="de-DE" sz="600" dirty="0" smtClean="0">
                <a:latin typeface="Arial"/>
              </a:rPr>
              <a:t>), </a:t>
            </a:r>
            <a:r>
              <a:rPr lang="de-DE" altLang="de-DE" sz="600" dirty="0" err="1" smtClean="0">
                <a:latin typeface="Arial"/>
              </a:rPr>
              <a:t>ochrana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proti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chybnému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zapojení</a:t>
            </a:r>
            <a:r>
              <a:rPr lang="de-DE" altLang="de-DE" sz="600" dirty="0" smtClean="0">
                <a:latin typeface="Arial"/>
              </a:rPr>
              <a:t> </a:t>
            </a:r>
            <a:r>
              <a:rPr lang="de-DE" altLang="de-DE" sz="600" dirty="0" err="1" smtClean="0">
                <a:latin typeface="Arial"/>
              </a:rPr>
              <a:t>pólů</a:t>
            </a:r>
            <a:r>
              <a:rPr lang="de-DE" altLang="de-DE" sz="600" dirty="0" smtClean="0">
                <a:latin typeface="Arial"/>
              </a:rPr>
              <a:t>, EHK</a:t>
            </a:r>
            <a:endParaRPr lang="de-DE" altLang="de-DE" sz="600" dirty="0">
              <a:latin typeface="Arial"/>
            </a:endParaRPr>
          </a:p>
          <a:p>
            <a:r>
              <a:rPr lang="de-DE" altLang="de-DE" sz="700" b="1" dirty="0" smtClean="0">
                <a:latin typeface="Arial"/>
              </a:rPr>
              <a:t>HELLA VALUEFIT: </a:t>
            </a:r>
            <a:r>
              <a:rPr lang="de-DE" altLang="de-DE" sz="700" dirty="0" err="1" smtClean="0">
                <a:latin typeface="Calibri"/>
              </a:rPr>
              <a:t>Doporučeno</a:t>
            </a:r>
            <a:r>
              <a:rPr lang="de-DE" altLang="de-DE" sz="700" dirty="0" smtClean="0">
                <a:latin typeface="Calibri"/>
              </a:rPr>
              <a:t> pro </a:t>
            </a:r>
            <a:r>
              <a:rPr lang="de-DE" altLang="de-DE" sz="700" dirty="0" err="1" smtClean="0">
                <a:latin typeface="Calibri"/>
              </a:rPr>
              <a:t>opravy</a:t>
            </a:r>
            <a:r>
              <a:rPr lang="de-DE" altLang="de-DE" sz="700" dirty="0" smtClean="0">
                <a:latin typeface="Calibri"/>
              </a:rPr>
              <a:t>, </a:t>
            </a:r>
            <a:r>
              <a:rPr lang="de-DE" altLang="de-DE" sz="700" dirty="0" err="1" smtClean="0">
                <a:latin typeface="Calibri"/>
              </a:rPr>
              <a:t>jejichž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náklady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odpovídají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aktuální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hodnotě</a:t>
            </a:r>
            <a:r>
              <a:rPr lang="de-DE" altLang="de-DE" sz="700" dirty="0" smtClean="0">
                <a:latin typeface="Calibri"/>
              </a:rPr>
              <a:t> </a:t>
            </a:r>
            <a:r>
              <a:rPr lang="de-DE" altLang="de-DE" sz="700" dirty="0" err="1" smtClean="0">
                <a:latin typeface="Calibri"/>
              </a:rPr>
              <a:t>automobilu</a:t>
            </a:r>
            <a:endParaRPr lang="de-DE" altLang="de-DE" sz="700" dirty="0">
              <a:latin typeface="Calibri"/>
            </a:endParaRPr>
          </a:p>
          <a:p>
            <a:endParaRPr lang="de-DE" altLang="de-DE" sz="600" dirty="0">
              <a:latin typeface="Arial" pitchFamily="34" charset="0"/>
            </a:endParaRPr>
          </a:p>
        </p:txBody>
      </p:sp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5" y="3587750"/>
            <a:ext cx="8429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Textfeld 30"/>
          <p:cNvSpPr txBox="1">
            <a:spLocks noChangeArrowheads="1"/>
          </p:cNvSpPr>
          <p:nvPr/>
        </p:nvSpPr>
        <p:spPr bwMode="auto">
          <a:xfrm>
            <a:off x="3249613" y="3592513"/>
            <a:ext cx="914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600" b="1" u="sng" smtClean="0">
                <a:latin typeface="Calibri"/>
              </a:rPr>
              <a:t>2XS 357 007-021 (pravé)</a:t>
            </a:r>
            <a:endParaRPr lang="de-DE" altLang="de-DE" sz="600" b="1" u="sng">
              <a:latin typeface="Calibri"/>
            </a:endParaRPr>
          </a:p>
        </p:txBody>
      </p:sp>
      <p:pic>
        <p:nvPicPr>
          <p:cNvPr id="1743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4078288"/>
            <a:ext cx="477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3727450"/>
            <a:ext cx="473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713" y="4725988"/>
            <a:ext cx="10017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4719638"/>
            <a:ext cx="10429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hteck 33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>
                <a:latin typeface="Arial"/>
              </a:rPr>
              <a:t>HELLA VALUEFIT: </a:t>
            </a:r>
            <a:r>
              <a:rPr lang="en-GB" altLang="de-DE" dirty="0" err="1" smtClean="0">
                <a:latin typeface="Arial"/>
              </a:rPr>
              <a:t>balení</a:t>
            </a:r>
            <a:r>
              <a:rPr lang="en-GB" altLang="de-DE" dirty="0" smtClean="0">
                <a:latin typeface="Arial"/>
              </a:rPr>
              <a:t> a branding</a:t>
            </a: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b="0" dirty="0" err="1" smtClean="0">
                <a:latin typeface="Arial"/>
              </a:rPr>
              <a:t>Funkčnost</a:t>
            </a:r>
            <a:r>
              <a:rPr lang="en-GB" altLang="de-DE" b="0" dirty="0" smtClean="0">
                <a:latin typeface="Arial"/>
              </a:rPr>
              <a:t> a </a:t>
            </a:r>
            <a:r>
              <a:rPr lang="cs-CZ" altLang="de-DE" b="0" dirty="0" smtClean="0">
                <a:latin typeface="Arial"/>
              </a:rPr>
              <a:t>jednoduchá </a:t>
            </a:r>
            <a:r>
              <a:rPr lang="en-GB" altLang="de-DE" b="0" dirty="0" err="1" smtClean="0">
                <a:latin typeface="Arial"/>
              </a:rPr>
              <a:t>identifik</a:t>
            </a:r>
            <a:r>
              <a:rPr lang="cs-CZ" altLang="de-DE" b="0" dirty="0" err="1" smtClean="0">
                <a:latin typeface="Arial"/>
              </a:rPr>
              <a:t>ace</a:t>
            </a:r>
            <a:r>
              <a:rPr lang="en-GB" altLang="de-DE" dirty="0" smtClean="0"/>
              <a:t/>
            </a:r>
            <a:br>
              <a:rPr lang="en-GB" altLang="de-DE" dirty="0" smtClean="0"/>
            </a:br>
            <a:endParaRPr lang="de-DE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Arial"/>
              </a:rPr>
              <a:t>9</a:t>
            </a:r>
            <a:endParaRPr lang="de-DE" dirty="0">
              <a:latin typeface="Arial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39750" y="1412875"/>
            <a:ext cx="731838" cy="2160588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271588" y="1412875"/>
            <a:ext cx="7331075" cy="2160588"/>
          </a:xfrm>
          <a:custGeom>
            <a:avLst/>
            <a:gdLst>
              <a:gd name="T0" fmla="*/ 6911285 w 4538"/>
              <a:gd name="T1" fmla="*/ 0 h 1080"/>
              <a:gd name="T2" fmla="*/ 0 w 4538"/>
              <a:gd name="T3" fmla="*/ 0 h 1080"/>
              <a:gd name="T4" fmla="*/ 159913 w 4538"/>
              <a:gd name="T5" fmla="*/ 541545 h 1080"/>
              <a:gd name="T6" fmla="*/ 0 w 4538"/>
              <a:gd name="T7" fmla="*/ 1081087 h 1080"/>
              <a:gd name="T8" fmla="*/ 6911285 w 4538"/>
              <a:gd name="T9" fmla="*/ 1081087 h 1080"/>
              <a:gd name="T10" fmla="*/ 691128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47813" y="1557338"/>
            <a:ext cx="4392612" cy="12926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u="sng" dirty="0" err="1" smtClean="0">
                <a:latin typeface="Arial"/>
              </a:rPr>
              <a:t>Balení</a:t>
            </a:r>
            <a:r>
              <a:rPr lang="de-DE" sz="1400" b="1" u="sng" dirty="0" smtClean="0">
                <a:latin typeface="Arial"/>
              </a:rPr>
              <a:t> </a:t>
            </a:r>
            <a:r>
              <a:rPr lang="de-DE" sz="1400" b="1" u="sng" dirty="0" err="1" smtClean="0">
                <a:latin typeface="Arial"/>
              </a:rPr>
              <a:t>výrobků</a:t>
            </a:r>
            <a:endParaRPr lang="de-DE" sz="1400" b="1" u="sng" dirty="0"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b="1" u="sng" dirty="0">
              <a:latin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dirty="0" err="1" smtClean="0">
                <a:latin typeface="Arial"/>
              </a:rPr>
              <a:t>Jasné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odlišení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od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obalů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výrobků</a:t>
            </a:r>
            <a:r>
              <a:rPr lang="de-DE" sz="1400" dirty="0" smtClean="0">
                <a:latin typeface="Arial"/>
              </a:rPr>
              <a:t> HELLA</a:t>
            </a:r>
            <a:endParaRPr lang="de-DE" sz="14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dirty="0" err="1" smtClean="0">
                <a:latin typeface="Arial"/>
              </a:rPr>
              <a:t>Funkční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obal</a:t>
            </a:r>
            <a:endParaRPr lang="de-DE" sz="14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dirty="0" err="1" smtClean="0">
                <a:latin typeface="Arial"/>
              </a:rPr>
              <a:t>Obal</a:t>
            </a:r>
            <a:r>
              <a:rPr lang="de-DE" sz="1400" dirty="0" smtClean="0">
                <a:latin typeface="Arial"/>
              </a:rPr>
              <a:t> v </a:t>
            </a:r>
            <a:r>
              <a:rPr lang="de-DE" sz="1400" dirty="0" err="1" smtClean="0">
                <a:latin typeface="Arial"/>
              </a:rPr>
              <a:t>hnědé</a:t>
            </a:r>
            <a:r>
              <a:rPr lang="de-DE" sz="1400" dirty="0" smtClean="0">
                <a:latin typeface="Arial"/>
              </a:rPr>
              <a:t> a </a:t>
            </a:r>
            <a:r>
              <a:rPr lang="de-DE" sz="1400" dirty="0" err="1" smtClean="0">
                <a:latin typeface="Arial"/>
              </a:rPr>
              <a:t>výjimečně</a:t>
            </a:r>
            <a:r>
              <a:rPr lang="de-DE" sz="1400" dirty="0" smtClean="0">
                <a:latin typeface="Arial"/>
              </a:rPr>
              <a:t> i </a:t>
            </a:r>
            <a:r>
              <a:rPr lang="de-DE" sz="1400" dirty="0" err="1" smtClean="0">
                <a:latin typeface="Arial"/>
              </a:rPr>
              <a:t>bílé</a:t>
            </a:r>
            <a:r>
              <a:rPr lang="de-DE" sz="1400" dirty="0" smtClean="0">
                <a:latin typeface="Arial"/>
              </a:rPr>
              <a:t> </a:t>
            </a:r>
            <a:r>
              <a:rPr lang="de-DE" sz="1400" dirty="0" err="1" smtClean="0">
                <a:latin typeface="Arial"/>
              </a:rPr>
              <a:t>barvě</a:t>
            </a:r>
            <a:r>
              <a:rPr lang="de-DE" sz="1400" dirty="0" smtClean="0">
                <a:latin typeface="Arial"/>
              </a:rPr>
              <a:t> </a:t>
            </a:r>
            <a:endParaRPr lang="de-DE" sz="14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latin typeface="Arial"/>
              </a:rPr>
              <a:t>Podrobnosti o výrobku na etiketě</a:t>
            </a:r>
            <a:endParaRPr lang="de-DE" sz="1400" dirty="0">
              <a:latin typeface="Arial"/>
            </a:endParaRPr>
          </a:p>
        </p:txBody>
      </p:sp>
      <p:sp>
        <p:nvSpPr>
          <p:cNvPr id="18441" name="Textfeld 10"/>
          <p:cNvSpPr txBox="1">
            <a:spLocks noChangeArrowheads="1"/>
          </p:cNvSpPr>
          <p:nvPr/>
        </p:nvSpPr>
        <p:spPr bwMode="auto">
          <a:xfrm rot="16200000">
            <a:off x="575393" y="2375128"/>
            <a:ext cx="508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400" smtClean="0">
                <a:latin typeface="Arial"/>
              </a:rPr>
              <a:t>Balení</a:t>
            </a:r>
            <a:endParaRPr lang="de-DE" altLang="de-DE" sz="1400">
              <a:latin typeface="Arial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36575" y="3841750"/>
            <a:ext cx="731838" cy="2376488"/>
          </a:xfrm>
          <a:prstGeom prst="homePlate">
            <a:avLst>
              <a:gd name="adj" fmla="val 30862"/>
            </a:avLst>
          </a:prstGeom>
          <a:solidFill>
            <a:srgbClr val="DEE4E7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39838" y="3841750"/>
            <a:ext cx="7331075" cy="2376488"/>
          </a:xfrm>
          <a:custGeom>
            <a:avLst/>
            <a:gdLst>
              <a:gd name="T0" fmla="*/ 6911285 w 4538"/>
              <a:gd name="T1" fmla="*/ 0 h 1080"/>
              <a:gd name="T2" fmla="*/ 0 w 4538"/>
              <a:gd name="T3" fmla="*/ 0 h 1080"/>
              <a:gd name="T4" fmla="*/ 159913 w 4538"/>
              <a:gd name="T5" fmla="*/ 541545 h 1080"/>
              <a:gd name="T6" fmla="*/ 0 w 4538"/>
              <a:gd name="T7" fmla="*/ 1081087 h 1080"/>
              <a:gd name="T8" fmla="*/ 6911285 w 4538"/>
              <a:gd name="T9" fmla="*/ 1081087 h 1080"/>
              <a:gd name="T10" fmla="*/ 6911285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solidFill>
            <a:srgbClr val="FFFFFF"/>
          </a:solidFill>
          <a:ln w="6350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08125" y="3922713"/>
            <a:ext cx="4719638" cy="1646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u="sng" smtClean="0">
                <a:latin typeface="Arial"/>
              </a:rPr>
              <a:t>Etiketa na výrobku</a:t>
            </a:r>
            <a:endParaRPr lang="de-DE" sz="1400" b="1" u="sng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de-DE" sz="1400" dirty="0">
              <a:latin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Arial"/>
              </a:rPr>
              <a:t>Jednoznačné přiřazení výrobků HELLA VALUEFIT</a:t>
            </a:r>
            <a:endParaRPr lang="de-DE" sz="14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smtClean="0">
                <a:latin typeface="Arial"/>
              </a:rPr>
              <a:t>Podrobnosti o výrobku na etiketě</a:t>
            </a:r>
            <a:endParaRPr lang="de-DE" sz="14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smtClean="0">
                <a:latin typeface="Arial"/>
              </a:rPr>
              <a:t>V případě nedostatku místa jen VALUEFIT </a:t>
            </a:r>
            <a:endParaRPr lang="de-DE" sz="1400" dirty="0"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smtClean="0">
                <a:latin typeface="Arial"/>
              </a:rPr>
              <a:t>          (identifikace pomocí homologačního čísla)</a:t>
            </a:r>
            <a:endParaRPr lang="de-DE" sz="800" dirty="0"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de-DE" sz="1400" dirty="0">
              <a:latin typeface="Arial" panose="020B0604020202020204" pitchFamily="34" charset="0"/>
            </a:endParaRPr>
          </a:p>
        </p:txBody>
      </p:sp>
      <p:sp>
        <p:nvSpPr>
          <p:cNvPr id="18445" name="Textfeld 14"/>
          <p:cNvSpPr txBox="1">
            <a:spLocks noChangeArrowheads="1"/>
          </p:cNvSpPr>
          <p:nvPr/>
        </p:nvSpPr>
        <p:spPr bwMode="auto">
          <a:xfrm rot="-5400000">
            <a:off x="243682" y="4804569"/>
            <a:ext cx="1166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de-DE" sz="1400" smtClean="0">
                <a:latin typeface="Arial"/>
              </a:rPr>
              <a:t>Branding</a:t>
            </a:r>
            <a:endParaRPr lang="de-DE" altLang="de-DE" sz="1400">
              <a:latin typeface="Arial"/>
            </a:endParaRPr>
          </a:p>
          <a:p>
            <a:pPr algn="ctr"/>
            <a:r>
              <a:rPr lang="de-DE" altLang="de-DE" sz="1400" smtClean="0">
                <a:latin typeface="Arial"/>
              </a:rPr>
              <a:t>výrobků</a:t>
            </a:r>
            <a:endParaRPr lang="de-DE" altLang="de-DE" sz="1400">
              <a:latin typeface="Arial"/>
            </a:endParaRPr>
          </a:p>
        </p:txBody>
      </p:sp>
      <p:pic>
        <p:nvPicPr>
          <p:cNvPr id="1844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150" y="3925888"/>
            <a:ext cx="136683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6019949" y="1594867"/>
            <a:ext cx="2481262" cy="1762125"/>
            <a:chOff x="6019949" y="1594867"/>
            <a:chExt cx="2481262" cy="1762125"/>
          </a:xfrm>
        </p:grpSpPr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949" y="1594867"/>
              <a:ext cx="2481262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098242">
              <a:off x="6472964" y="2974841"/>
              <a:ext cx="1038225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8" name="Rechteck 18"/>
          <p:cNvSpPr>
            <a:spLocks noChangeArrowheads="1"/>
          </p:cNvSpPr>
          <p:nvPr/>
        </p:nvSpPr>
        <p:spPr bwMode="auto">
          <a:xfrm>
            <a:off x="7197725" y="5019675"/>
            <a:ext cx="288925" cy="65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de-DE" altLang="de-DE"/>
          </a:p>
        </p:txBody>
      </p:sp>
      <p:pic>
        <p:nvPicPr>
          <p:cNvPr id="18449" name="Grafik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138" y="5029200"/>
            <a:ext cx="2873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6618288" y="0"/>
            <a:ext cx="2525712" cy="40481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 smtClean="0">
                <a:latin typeface="Calibri"/>
              </a:rPr>
              <a:t>Informace</a:t>
            </a:r>
            <a:endParaRPr lang="de-AT" sz="1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2007-2010_EN">
  <a:themeElements>
    <a:clrScheme name="© Hella">
      <a:dk1>
        <a:srgbClr val="000000"/>
      </a:dk1>
      <a:lt1>
        <a:sysClr val="window" lastClr="FFFFFF"/>
      </a:lt1>
      <a:dk2>
        <a:srgbClr val="0F2364"/>
      </a:dk2>
      <a:lt2>
        <a:srgbClr val="6A7A86"/>
      </a:lt2>
      <a:accent1>
        <a:srgbClr val="D17A0D"/>
      </a:accent1>
      <a:accent2>
        <a:srgbClr val="DEE4E7"/>
      </a:accent2>
      <a:accent3>
        <a:srgbClr val="FFFFFF"/>
      </a:accent3>
      <a:accent4>
        <a:srgbClr val="000000"/>
      </a:accent4>
      <a:accent5>
        <a:srgbClr val="F1D7B7"/>
      </a:accent5>
      <a:accent6>
        <a:srgbClr val="BDC9CF"/>
      </a:accent6>
      <a:hlink>
        <a:srgbClr val="DFA256"/>
      </a:hlink>
      <a:folHlink>
        <a:srgbClr val="FF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Master_2007-2010_EN</Template>
  <TotalTime>32</TotalTime>
  <Words>983</Words>
  <Application>Microsoft Office PowerPoint</Application>
  <PresentationFormat>Předvádění na obrazovce (4:3)</PresentationFormat>
  <Paragraphs>296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Master_2007-2010_EN</vt:lpstr>
      <vt:lpstr>HELLA VALUEFIT</vt:lpstr>
      <vt:lpstr>Produktová a servisní kompetence společnosti HELLA v segmentu IAM Špičkový sortiment, profesionální vybavení autoservisů, prvotřídní servis</vt:lpstr>
      <vt:lpstr>Opravy odpovídající aktuální hodnotě automobilu: HELLA VALUEFIT Účel použití</vt:lpstr>
      <vt:lpstr>Správná volba pro každého Porovnání nabízeného výkonu </vt:lpstr>
      <vt:lpstr>Správná volba pro každého  Sortiment výrobků HELLA VALUEFIT</vt:lpstr>
      <vt:lpstr>Správná volba pro každého Rozlišovací vlastnosti na úrovni produktových skupin</vt:lpstr>
      <vt:lpstr>Oblasti použití HELLA VALUEFIT – ekonomická alternativa programu HELLA</vt:lpstr>
      <vt:lpstr>HELLA VALUEFIT – objednávání a informace I zde je servis na prvním místě </vt:lpstr>
      <vt:lpstr>HELLA VALUEFIT: balení a branding Funkčnost a jednoduchá identifikace </vt:lpstr>
      <vt:lpstr>Výhled: další milníky Rozšíření sortimentu HELLA VALUEFIT</vt:lpstr>
      <vt:lpstr>Silná značka – vše od jednoho dodavatele </vt:lpstr>
      <vt:lpstr> Rozlišovací vlastnosti na úrovni produktových skupin</vt:lpstr>
      <vt:lpstr>Důležité informace Problematika skutečně naměřených a vypočítaných hodnot v lumenech</vt:lpstr>
      <vt:lpstr>Prezentace aplikace PowerPoint</vt:lpstr>
    </vt:vector>
  </TitlesOfParts>
  <Company>Hella KGaA Hueck &amp;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 for presentations</dc:title>
  <dc:creator>Jungewelter, Stefanie</dc:creator>
  <cp:lastModifiedBy>Schrötterová, Zuzana</cp:lastModifiedBy>
  <cp:revision>224</cp:revision>
  <cp:lastPrinted>2014-08-29T11:32:34Z</cp:lastPrinted>
  <dcterms:created xsi:type="dcterms:W3CDTF">2011-06-10T10:48:29Z</dcterms:created>
  <dcterms:modified xsi:type="dcterms:W3CDTF">2014-12-09T09:32:28Z</dcterms:modified>
</cp:coreProperties>
</file>